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Inter" charset="0"/>
      <p:regular r:id="rId12"/>
    </p:embeddedFont>
    <p:embeddedFont>
      <p:font typeface="Calibri" pitchFamily="34" charset="0"/>
      <p:regular r:id="rId13"/>
      <p:bold r:id="rId14"/>
      <p:italic r:id="rId15"/>
      <p:bold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7" d="100"/>
          <a:sy n="67" d="100"/>
        </p:scale>
        <p:origin x="-324" y="-36"/>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0.svg>
</file>

<file path=ppt/media/image11.png>
</file>

<file path=ppt/media/image12.png>
</file>

<file path=ppt/media/image12.svg>
</file>

<file path=ppt/media/image14.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7127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8.png"/><Relationship Id="rId7" Type="http://schemas.openxmlformats.org/officeDocument/2006/relationships/image" Target="../media/image12.sv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10.svg"/><Relationship Id="rId4" Type="http://schemas.openxmlformats.org/officeDocument/2006/relationships/image" Target="../media/image9.png"/><Relationship Id="rId9" Type="http://schemas.openxmlformats.org/officeDocument/2006/relationships/image" Target="../media/image14.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203966"/>
            <a:ext cx="7556421" cy="3118485"/>
          </a:xfrm>
          <a:prstGeom prst="rect">
            <a:avLst/>
          </a:prstGeom>
          <a:no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Why GAN, LSTM Autoencoder, and Isolation Forest Are Used in HealthSentinel</a:t>
            </a:r>
            <a:endParaRPr lang="en-US" sz="4900" dirty="0"/>
          </a:p>
        </p:txBody>
      </p:sp>
      <p:sp>
        <p:nvSpPr>
          <p:cNvPr id="4" name="Text 1"/>
          <p:cNvSpPr/>
          <p:nvPr/>
        </p:nvSpPr>
        <p:spPr>
          <a:xfrm>
            <a:off x="793790" y="5662613"/>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AI-Powered Detection of Known Cyberattacks in Hospital Systems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79715" y="743783"/>
            <a:ext cx="7984569" cy="1138714"/>
          </a:xfrm>
          <a:prstGeom prst="rect">
            <a:avLst/>
          </a:prstGeom>
          <a:noFill/>
          <a:ln/>
        </p:spPr>
        <p:txBody>
          <a:bodyPr wrap="square" lIns="0" tIns="0" rIns="0" bIns="0" rtlCol="0" anchor="t"/>
          <a:lstStyle/>
          <a:p>
            <a:pPr marL="0" indent="0" algn="l">
              <a:lnSpc>
                <a:spcPts val="4450"/>
              </a:lnSpc>
              <a:buNone/>
            </a:pPr>
            <a:r>
              <a:rPr lang="en-US" sz="3550" b="1" dirty="0">
                <a:solidFill>
                  <a:srgbClr val="F95F88"/>
                </a:solidFill>
                <a:latin typeface="Petrona Bold" pitchFamily="34" charset="0"/>
                <a:ea typeface="Petrona Bold" pitchFamily="34" charset="-122"/>
                <a:cs typeface="Petrona Bold" pitchFamily="34" charset="-120"/>
              </a:rPr>
              <a:t>Problem Background: Safeguarding Hospital Systems</a:t>
            </a:r>
            <a:endParaRPr lang="en-US" sz="3550" dirty="0"/>
          </a:p>
        </p:txBody>
      </p:sp>
      <p:sp>
        <p:nvSpPr>
          <p:cNvPr id="4" name="Text 1"/>
          <p:cNvSpPr/>
          <p:nvPr/>
        </p:nvSpPr>
        <p:spPr>
          <a:xfrm>
            <a:off x="579715" y="2130862"/>
            <a:ext cx="7984569" cy="529828"/>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Hospital systems generate massive volumes of logs from various sources, making it challenging to identify subtle cyberattack indicators.</a:t>
            </a:r>
            <a:endParaRPr lang="en-US" sz="1300" dirty="0"/>
          </a:p>
        </p:txBody>
      </p:sp>
      <p:sp>
        <p:nvSpPr>
          <p:cNvPr id="5" name="Shape 2"/>
          <p:cNvSpPr/>
          <p:nvPr/>
        </p:nvSpPr>
        <p:spPr>
          <a:xfrm>
            <a:off x="579715" y="2847023"/>
            <a:ext cx="3909417" cy="1555671"/>
          </a:xfrm>
          <a:prstGeom prst="roundRect">
            <a:avLst>
              <a:gd name="adj" fmla="val 7053"/>
            </a:avLst>
          </a:prstGeom>
          <a:solidFill>
            <a:srgbClr val="FDFAF7"/>
          </a:solidFill>
          <a:ln w="22860">
            <a:solidFill>
              <a:srgbClr val="C6BDDA"/>
            </a:solidFill>
            <a:prstDash val="solid"/>
          </a:ln>
        </p:spPr>
      </p:sp>
      <p:sp>
        <p:nvSpPr>
          <p:cNvPr id="6" name="Shape 3"/>
          <p:cNvSpPr/>
          <p:nvPr/>
        </p:nvSpPr>
        <p:spPr>
          <a:xfrm>
            <a:off x="556855" y="2847023"/>
            <a:ext cx="91440" cy="1555671"/>
          </a:xfrm>
          <a:prstGeom prst="roundRect">
            <a:avLst>
              <a:gd name="adj" fmla="val 76081"/>
            </a:avLst>
          </a:prstGeom>
          <a:solidFill>
            <a:srgbClr val="6237C8"/>
          </a:solidFill>
          <a:ln/>
        </p:spPr>
      </p:sp>
      <p:sp>
        <p:nvSpPr>
          <p:cNvPr id="7" name="Text 4"/>
          <p:cNvSpPr/>
          <p:nvPr/>
        </p:nvSpPr>
        <p:spPr>
          <a:xfrm>
            <a:off x="836771" y="3035498"/>
            <a:ext cx="2277547" cy="284678"/>
          </a:xfrm>
          <a:prstGeom prst="rect">
            <a:avLst/>
          </a:prstGeom>
          <a:noFill/>
          <a:ln/>
        </p:spPr>
        <p:txBody>
          <a:bodyPr wrap="none" lIns="0" tIns="0" rIns="0" bIns="0" rtlCol="0" anchor="t"/>
          <a:lstStyle/>
          <a:p>
            <a:pPr marL="0" indent="0" algn="l">
              <a:lnSpc>
                <a:spcPts val="2200"/>
              </a:lnSpc>
              <a:buNone/>
            </a:pPr>
            <a:r>
              <a:rPr lang="en-US" sz="1750" b="1" dirty="0">
                <a:solidFill>
                  <a:srgbClr val="272525"/>
                </a:solidFill>
                <a:latin typeface="Petrona Bold" pitchFamily="34" charset="0"/>
                <a:ea typeface="Petrona Bold" pitchFamily="34" charset="-122"/>
                <a:cs typeface="Petrona Bold" pitchFamily="34" charset="-120"/>
              </a:rPr>
              <a:t>Vast Log Generation</a:t>
            </a:r>
            <a:endParaRPr lang="en-US" sz="1750" dirty="0"/>
          </a:p>
        </p:txBody>
      </p:sp>
      <p:sp>
        <p:nvSpPr>
          <p:cNvPr id="8" name="Text 5"/>
          <p:cNvSpPr/>
          <p:nvPr/>
        </p:nvSpPr>
        <p:spPr>
          <a:xfrm>
            <a:off x="836771" y="3419475"/>
            <a:ext cx="3463885" cy="794742"/>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API calls, user activities, IoMT device signals, network events contribute to a deluge of data.</a:t>
            </a:r>
            <a:endParaRPr lang="en-US" sz="1300" dirty="0"/>
          </a:p>
        </p:txBody>
      </p:sp>
      <p:sp>
        <p:nvSpPr>
          <p:cNvPr id="9" name="Shape 6"/>
          <p:cNvSpPr/>
          <p:nvPr/>
        </p:nvSpPr>
        <p:spPr>
          <a:xfrm>
            <a:off x="4654748" y="2847023"/>
            <a:ext cx="3909536" cy="1555671"/>
          </a:xfrm>
          <a:prstGeom prst="roundRect">
            <a:avLst>
              <a:gd name="adj" fmla="val 7053"/>
            </a:avLst>
          </a:prstGeom>
          <a:solidFill>
            <a:srgbClr val="FDFAF7"/>
          </a:solidFill>
          <a:ln w="22860">
            <a:solidFill>
              <a:srgbClr val="C6BDDA"/>
            </a:solidFill>
            <a:prstDash val="solid"/>
          </a:ln>
        </p:spPr>
      </p:sp>
      <p:sp>
        <p:nvSpPr>
          <p:cNvPr id="10" name="Shape 7"/>
          <p:cNvSpPr/>
          <p:nvPr/>
        </p:nvSpPr>
        <p:spPr>
          <a:xfrm>
            <a:off x="4631888" y="2847023"/>
            <a:ext cx="91440" cy="1555671"/>
          </a:xfrm>
          <a:prstGeom prst="roundRect">
            <a:avLst>
              <a:gd name="adj" fmla="val 76081"/>
            </a:avLst>
          </a:prstGeom>
          <a:solidFill>
            <a:srgbClr val="6237C8"/>
          </a:solidFill>
          <a:ln/>
        </p:spPr>
      </p:sp>
      <p:sp>
        <p:nvSpPr>
          <p:cNvPr id="11" name="Text 8"/>
          <p:cNvSpPr/>
          <p:nvPr/>
        </p:nvSpPr>
        <p:spPr>
          <a:xfrm>
            <a:off x="4911804" y="3035498"/>
            <a:ext cx="3349943" cy="284678"/>
          </a:xfrm>
          <a:prstGeom prst="rect">
            <a:avLst/>
          </a:prstGeom>
          <a:noFill/>
          <a:ln/>
        </p:spPr>
        <p:txBody>
          <a:bodyPr wrap="none" lIns="0" tIns="0" rIns="0" bIns="0" rtlCol="0" anchor="t"/>
          <a:lstStyle/>
          <a:p>
            <a:pPr marL="0" indent="0" algn="l">
              <a:lnSpc>
                <a:spcPts val="2200"/>
              </a:lnSpc>
              <a:buNone/>
            </a:pPr>
            <a:r>
              <a:rPr lang="en-US" sz="1750" b="1" dirty="0">
                <a:solidFill>
                  <a:srgbClr val="272525"/>
                </a:solidFill>
                <a:latin typeface="Petrona Bold" pitchFamily="34" charset="0"/>
                <a:ea typeface="Petrona Bold" pitchFamily="34" charset="-122"/>
                <a:cs typeface="Petrona Bold" pitchFamily="34" charset="-120"/>
              </a:rPr>
              <a:t>Cyberattack Behavioral Patterns</a:t>
            </a:r>
            <a:endParaRPr lang="en-US" sz="1750" dirty="0"/>
          </a:p>
        </p:txBody>
      </p:sp>
      <p:sp>
        <p:nvSpPr>
          <p:cNvPr id="12" name="Text 9"/>
          <p:cNvSpPr/>
          <p:nvPr/>
        </p:nvSpPr>
        <p:spPr>
          <a:xfrm>
            <a:off x="4911804" y="3419475"/>
            <a:ext cx="3464004" cy="794742"/>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Ransomware, phishing, insider misuse, and privilege abuse exhibit distinct, yet often disguised, behavioral patterns.</a:t>
            </a:r>
            <a:endParaRPr lang="en-US" sz="1300" dirty="0"/>
          </a:p>
        </p:txBody>
      </p:sp>
      <p:sp>
        <p:nvSpPr>
          <p:cNvPr id="13" name="Shape 10"/>
          <p:cNvSpPr/>
          <p:nvPr/>
        </p:nvSpPr>
        <p:spPr>
          <a:xfrm>
            <a:off x="579715" y="4568309"/>
            <a:ext cx="3909417" cy="2201228"/>
          </a:xfrm>
          <a:prstGeom prst="roundRect">
            <a:avLst>
              <a:gd name="adj" fmla="val 4985"/>
            </a:avLst>
          </a:prstGeom>
          <a:solidFill>
            <a:srgbClr val="FDFAF7"/>
          </a:solidFill>
          <a:ln w="22860">
            <a:solidFill>
              <a:srgbClr val="C6BDDA"/>
            </a:solidFill>
            <a:prstDash val="solid"/>
          </a:ln>
        </p:spPr>
      </p:sp>
      <p:sp>
        <p:nvSpPr>
          <p:cNvPr id="14" name="Shape 11"/>
          <p:cNvSpPr/>
          <p:nvPr/>
        </p:nvSpPr>
        <p:spPr>
          <a:xfrm>
            <a:off x="556855" y="4568309"/>
            <a:ext cx="91440" cy="2201228"/>
          </a:xfrm>
          <a:prstGeom prst="roundRect">
            <a:avLst>
              <a:gd name="adj" fmla="val 76081"/>
            </a:avLst>
          </a:prstGeom>
          <a:solidFill>
            <a:srgbClr val="6237C8"/>
          </a:solidFill>
          <a:ln/>
        </p:spPr>
      </p:sp>
      <p:sp>
        <p:nvSpPr>
          <p:cNvPr id="15" name="Text 12"/>
          <p:cNvSpPr/>
          <p:nvPr/>
        </p:nvSpPr>
        <p:spPr>
          <a:xfrm>
            <a:off x="836771" y="4756785"/>
            <a:ext cx="2277547" cy="284678"/>
          </a:xfrm>
          <a:prstGeom prst="rect">
            <a:avLst/>
          </a:prstGeom>
          <a:noFill/>
          <a:ln/>
        </p:spPr>
        <p:txBody>
          <a:bodyPr wrap="none" lIns="0" tIns="0" rIns="0" bIns="0" rtlCol="0" anchor="t"/>
          <a:lstStyle/>
          <a:p>
            <a:pPr marL="0" indent="0" algn="l">
              <a:lnSpc>
                <a:spcPts val="2200"/>
              </a:lnSpc>
              <a:buNone/>
            </a:pPr>
            <a:r>
              <a:rPr lang="en-US" sz="1750" b="1" dirty="0">
                <a:solidFill>
                  <a:srgbClr val="272525"/>
                </a:solidFill>
                <a:latin typeface="Petrona Bold" pitchFamily="34" charset="0"/>
                <a:ea typeface="Petrona Bold" pitchFamily="34" charset="-122"/>
                <a:cs typeface="Petrona Bold" pitchFamily="34" charset="-120"/>
              </a:rPr>
              <a:t>Key Challenges</a:t>
            </a:r>
            <a:endParaRPr lang="en-US" sz="1750" dirty="0"/>
          </a:p>
        </p:txBody>
      </p:sp>
      <p:sp>
        <p:nvSpPr>
          <p:cNvPr id="16" name="Text 13"/>
          <p:cNvSpPr/>
          <p:nvPr/>
        </p:nvSpPr>
        <p:spPr>
          <a:xfrm>
            <a:off x="836771" y="5140762"/>
            <a:ext cx="3463885" cy="529828"/>
          </a:xfrm>
          <a:prstGeom prst="rect">
            <a:avLst/>
          </a:prstGeom>
          <a:noFill/>
          <a:ln/>
        </p:spPr>
        <p:txBody>
          <a:bodyPr wrap="square" lIns="0" tIns="0" rIns="0" bIns="0" rtlCol="0" anchor="t"/>
          <a:lstStyle/>
          <a:p>
            <a:pPr marL="342900" indent="-342900" algn="l">
              <a:lnSpc>
                <a:spcPts val="2050"/>
              </a:lnSpc>
              <a:buSzPct val="100000"/>
              <a:buChar char="•"/>
            </a:pPr>
            <a:r>
              <a:rPr lang="en-US" sz="1300" dirty="0">
                <a:solidFill>
                  <a:srgbClr val="272525"/>
                </a:solidFill>
                <a:latin typeface="Inter" pitchFamily="34" charset="0"/>
                <a:ea typeface="Inter" pitchFamily="34" charset="-122"/>
                <a:cs typeface="Inter" pitchFamily="34" charset="-120"/>
              </a:rPr>
              <a:t>Imbalanced datasets (few attacks, many normal events).</a:t>
            </a:r>
            <a:endParaRPr lang="en-US" sz="1300" dirty="0"/>
          </a:p>
        </p:txBody>
      </p:sp>
      <p:sp>
        <p:nvSpPr>
          <p:cNvPr id="17" name="Text 14"/>
          <p:cNvSpPr/>
          <p:nvPr/>
        </p:nvSpPr>
        <p:spPr>
          <a:xfrm>
            <a:off x="836771" y="5728454"/>
            <a:ext cx="3463885" cy="529828"/>
          </a:xfrm>
          <a:prstGeom prst="rect">
            <a:avLst/>
          </a:prstGeom>
          <a:noFill/>
          <a:ln/>
        </p:spPr>
        <p:txBody>
          <a:bodyPr wrap="square" lIns="0" tIns="0" rIns="0" bIns="0" rtlCol="0" anchor="t"/>
          <a:lstStyle/>
          <a:p>
            <a:pPr marL="342900" indent="-342900" algn="l">
              <a:lnSpc>
                <a:spcPts val="2050"/>
              </a:lnSpc>
              <a:buSzPct val="100000"/>
              <a:buChar char="•"/>
            </a:pPr>
            <a:r>
              <a:rPr lang="en-US" sz="1300" dirty="0">
                <a:solidFill>
                  <a:srgbClr val="272525"/>
                </a:solidFill>
                <a:latin typeface="Inter" pitchFamily="34" charset="0"/>
                <a:ea typeface="Inter" pitchFamily="34" charset="-122"/>
                <a:cs typeface="Inter" pitchFamily="34" charset="-120"/>
              </a:rPr>
              <a:t>Sequential patterns are complex to model.</a:t>
            </a:r>
            <a:endParaRPr lang="en-US" sz="1300" dirty="0"/>
          </a:p>
        </p:txBody>
      </p:sp>
      <p:sp>
        <p:nvSpPr>
          <p:cNvPr id="18" name="Text 15"/>
          <p:cNvSpPr/>
          <p:nvPr/>
        </p:nvSpPr>
        <p:spPr>
          <a:xfrm>
            <a:off x="836771" y="6316147"/>
            <a:ext cx="3463885" cy="264914"/>
          </a:xfrm>
          <a:prstGeom prst="rect">
            <a:avLst/>
          </a:prstGeom>
          <a:noFill/>
          <a:ln/>
        </p:spPr>
        <p:txBody>
          <a:bodyPr wrap="none" lIns="0" tIns="0" rIns="0" bIns="0" rtlCol="0" anchor="t"/>
          <a:lstStyle/>
          <a:p>
            <a:pPr marL="342900" indent="-342900" algn="l">
              <a:lnSpc>
                <a:spcPts val="2050"/>
              </a:lnSpc>
              <a:buSzPct val="100000"/>
              <a:buChar char="•"/>
            </a:pPr>
            <a:r>
              <a:rPr lang="en-US" sz="1300" dirty="0">
                <a:solidFill>
                  <a:srgbClr val="272525"/>
                </a:solidFill>
                <a:latin typeface="Inter" pitchFamily="34" charset="0"/>
                <a:ea typeface="Inter" pitchFamily="34" charset="-122"/>
                <a:cs typeface="Inter" pitchFamily="34" charset="-120"/>
              </a:rPr>
              <a:t>Subtle anomalies are easily overlooked.</a:t>
            </a:r>
            <a:endParaRPr lang="en-US" sz="1300" dirty="0"/>
          </a:p>
        </p:txBody>
      </p:sp>
      <p:sp>
        <p:nvSpPr>
          <p:cNvPr id="19" name="Text 16"/>
          <p:cNvSpPr/>
          <p:nvPr/>
        </p:nvSpPr>
        <p:spPr>
          <a:xfrm>
            <a:off x="579715" y="6955869"/>
            <a:ext cx="7984569" cy="529828"/>
          </a:xfrm>
          <a:prstGeom prst="rect">
            <a:avLst/>
          </a:prstGeom>
          <a:noFill/>
          <a:ln/>
        </p:spPr>
        <p:txBody>
          <a:bodyPr wrap="square" lIns="0" tIns="0" rIns="0" bIns="0" rtlCol="0" anchor="t"/>
          <a:lstStyle/>
          <a:p>
            <a:pPr marL="0" indent="0" algn="l">
              <a:lnSpc>
                <a:spcPts val="2050"/>
              </a:lnSpc>
              <a:buNone/>
            </a:pPr>
            <a:r>
              <a:rPr lang="en-US" sz="1300" dirty="0">
                <a:solidFill>
                  <a:srgbClr val="272525"/>
                </a:solidFill>
                <a:latin typeface="Inter" pitchFamily="34" charset="0"/>
                <a:ea typeface="Inter" pitchFamily="34" charset="-122"/>
                <a:cs typeface="Inter" pitchFamily="34" charset="-120"/>
              </a:rPr>
              <a:t>We require sophisticated models that can comprehensively understand these patterns, behaviors, and anomalies to effectively counter threats.</a:t>
            </a:r>
            <a:endParaRPr lang="en-US" sz="13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23146" y="674013"/>
            <a:ext cx="7870508" cy="1250633"/>
          </a:xfrm>
          <a:prstGeom prst="rect">
            <a:avLst/>
          </a:prstGeom>
          <a:noFill/>
          <a:ln/>
        </p:spPr>
        <p:txBody>
          <a:bodyPr wrap="square" lIns="0" tIns="0" rIns="0" bIns="0" rtlCol="0" anchor="t"/>
          <a:lstStyle/>
          <a:p>
            <a:pPr marL="0" indent="0" algn="l">
              <a:lnSpc>
                <a:spcPts val="4900"/>
              </a:lnSpc>
              <a:buNone/>
            </a:pPr>
            <a:r>
              <a:rPr lang="en-US" sz="3900" b="1" dirty="0">
                <a:solidFill>
                  <a:srgbClr val="F95F88"/>
                </a:solidFill>
                <a:latin typeface="Petrona Bold" pitchFamily="34" charset="0"/>
                <a:ea typeface="Petrona Bold" pitchFamily="34" charset="-122"/>
                <a:cs typeface="Petrona Bold" pitchFamily="34" charset="-120"/>
              </a:rPr>
              <a:t>Why Do We Use GAN? (Generative Adversarial Network)</a:t>
            </a:r>
            <a:endParaRPr lang="en-US" sz="3900" dirty="0"/>
          </a:p>
        </p:txBody>
      </p:sp>
      <p:sp>
        <p:nvSpPr>
          <p:cNvPr id="4" name="Shape 1"/>
          <p:cNvSpPr/>
          <p:nvPr/>
        </p:nvSpPr>
        <p:spPr>
          <a:xfrm>
            <a:off x="6123146" y="2197537"/>
            <a:ext cx="3844290" cy="3471863"/>
          </a:xfrm>
          <a:prstGeom prst="roundRect">
            <a:avLst>
              <a:gd name="adj" fmla="val 2201"/>
            </a:avLst>
          </a:prstGeom>
          <a:solidFill>
            <a:srgbClr val="FDFAF7"/>
          </a:solidFill>
          <a:ln w="22860">
            <a:solidFill>
              <a:srgbClr val="C6BDDA"/>
            </a:solidFill>
            <a:prstDash val="solid"/>
          </a:ln>
        </p:spPr>
      </p:sp>
      <p:sp>
        <p:nvSpPr>
          <p:cNvPr id="5" name="Text 2"/>
          <p:cNvSpPr/>
          <p:nvPr/>
        </p:nvSpPr>
        <p:spPr>
          <a:xfrm>
            <a:off x="6327934" y="2402324"/>
            <a:ext cx="3434715" cy="625316"/>
          </a:xfrm>
          <a:prstGeom prst="rect">
            <a:avLst/>
          </a:prstGeom>
          <a:noFill/>
          <a:ln/>
        </p:spPr>
        <p:txBody>
          <a:bodyPr wrap="squar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Reason 1: Addressing Data Imbalance</a:t>
            </a:r>
            <a:endParaRPr lang="en-US" sz="1950" dirty="0"/>
          </a:p>
        </p:txBody>
      </p:sp>
      <p:sp>
        <p:nvSpPr>
          <p:cNvPr id="6" name="Text 3"/>
          <p:cNvSpPr/>
          <p:nvPr/>
        </p:nvSpPr>
        <p:spPr>
          <a:xfrm>
            <a:off x="6327934" y="3136702"/>
            <a:ext cx="3434715" cy="2327910"/>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The vast majority of hospital logs represent normal operations. Actual attack logs (e.g., ransomware, insider breaches) are extremely rare, leading to highly imbalanced datasets. Traditional ML models struggle to learn attack behaviors effectively from such skewed data.</a:t>
            </a:r>
            <a:endParaRPr lang="en-US" sz="1400" dirty="0"/>
          </a:p>
        </p:txBody>
      </p:sp>
      <p:sp>
        <p:nvSpPr>
          <p:cNvPr id="7" name="Shape 4"/>
          <p:cNvSpPr/>
          <p:nvPr/>
        </p:nvSpPr>
        <p:spPr>
          <a:xfrm>
            <a:off x="10149364" y="2197537"/>
            <a:ext cx="3844290" cy="3471863"/>
          </a:xfrm>
          <a:prstGeom prst="roundRect">
            <a:avLst>
              <a:gd name="adj" fmla="val 2201"/>
            </a:avLst>
          </a:prstGeom>
          <a:solidFill>
            <a:srgbClr val="FDFAF7"/>
          </a:solidFill>
          <a:ln w="22860">
            <a:solidFill>
              <a:srgbClr val="C6BDDA"/>
            </a:solidFill>
            <a:prstDash val="solid"/>
          </a:ln>
        </p:spPr>
      </p:sp>
      <p:sp>
        <p:nvSpPr>
          <p:cNvPr id="8" name="Text 5"/>
          <p:cNvSpPr/>
          <p:nvPr/>
        </p:nvSpPr>
        <p:spPr>
          <a:xfrm>
            <a:off x="10354151" y="2402324"/>
            <a:ext cx="3434715" cy="625316"/>
          </a:xfrm>
          <a:prstGeom prst="rect">
            <a:avLst/>
          </a:prstGeom>
          <a:noFill/>
          <a:ln/>
        </p:spPr>
        <p:txBody>
          <a:bodyPr wrap="squar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Reason 2: Generating Realistic Malicious Data</a:t>
            </a:r>
            <a:endParaRPr lang="en-US" sz="1950" dirty="0"/>
          </a:p>
        </p:txBody>
      </p:sp>
      <p:sp>
        <p:nvSpPr>
          <p:cNvPr id="9" name="Text 6"/>
          <p:cNvSpPr/>
          <p:nvPr/>
        </p:nvSpPr>
        <p:spPr>
          <a:xfrm>
            <a:off x="10354151" y="3136702"/>
            <a:ext cx="3434715" cy="1454944"/>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GANs excel at creating synthetic, yet highly realistic, attack sequences. This process enriches our dataset with diverse malicious examples, making the training process more robust.</a:t>
            </a:r>
            <a:endParaRPr lang="en-US" sz="1400" dirty="0"/>
          </a:p>
        </p:txBody>
      </p:sp>
      <p:sp>
        <p:nvSpPr>
          <p:cNvPr id="10" name="Shape 7"/>
          <p:cNvSpPr/>
          <p:nvPr/>
        </p:nvSpPr>
        <p:spPr>
          <a:xfrm>
            <a:off x="6123146" y="5851327"/>
            <a:ext cx="7870508" cy="1704261"/>
          </a:xfrm>
          <a:prstGeom prst="roundRect">
            <a:avLst>
              <a:gd name="adj" fmla="val 4484"/>
            </a:avLst>
          </a:prstGeom>
          <a:solidFill>
            <a:srgbClr val="FDFAF7"/>
          </a:solidFill>
          <a:ln w="22860">
            <a:solidFill>
              <a:srgbClr val="C6BDDA"/>
            </a:solidFill>
            <a:prstDash val="solid"/>
          </a:ln>
        </p:spPr>
      </p:sp>
      <p:sp>
        <p:nvSpPr>
          <p:cNvPr id="11" name="Text 8"/>
          <p:cNvSpPr/>
          <p:nvPr/>
        </p:nvSpPr>
        <p:spPr>
          <a:xfrm>
            <a:off x="6327934" y="6056114"/>
            <a:ext cx="4212312" cy="312658"/>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Reason 3: Enhancing Model Training</a:t>
            </a:r>
            <a:endParaRPr lang="en-US" sz="1950" dirty="0"/>
          </a:p>
        </p:txBody>
      </p:sp>
      <p:sp>
        <p:nvSpPr>
          <p:cNvPr id="12" name="Text 9"/>
          <p:cNvSpPr/>
          <p:nvPr/>
        </p:nvSpPr>
        <p:spPr>
          <a:xfrm>
            <a:off x="6327934" y="6477833"/>
            <a:ext cx="7460933" cy="872966"/>
          </a:xfrm>
          <a:prstGeom prst="rect">
            <a:avLst/>
          </a:prstGeom>
          <a:noFill/>
          <a:ln/>
        </p:spPr>
        <p:txBody>
          <a:bodyPr wrap="square" lIns="0" tIns="0" rIns="0" bIns="0" rtlCol="0" anchor="t"/>
          <a:lstStyle/>
          <a:p>
            <a:pPr marL="0" indent="0" algn="l">
              <a:lnSpc>
                <a:spcPts val="2250"/>
              </a:lnSpc>
              <a:buNone/>
            </a:pPr>
            <a:r>
              <a:rPr lang="en-US" sz="1400" dirty="0">
                <a:solidFill>
                  <a:srgbClr val="272525"/>
                </a:solidFill>
                <a:latin typeface="Inter" pitchFamily="34" charset="0"/>
                <a:ea typeface="Inter" pitchFamily="34" charset="-122"/>
                <a:cs typeface="Inter" pitchFamily="34" charset="-120"/>
              </a:rPr>
              <a:t>By balancing the dataset with GAN-generated attack logs, we achieve higher detection accuracy, build a more robust model, and significantly reduce the risk of overfitting to normal data.</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94015" y="545544"/>
            <a:ext cx="8642390" cy="681633"/>
          </a:xfrm>
          <a:prstGeom prst="rect">
            <a:avLst/>
          </a:prstGeom>
          <a:noFill/>
          <a:ln/>
        </p:spPr>
        <p:txBody>
          <a:bodyPr wrap="none" lIns="0" tIns="0" rIns="0" bIns="0" rtlCol="0" anchor="t"/>
          <a:lstStyle/>
          <a:p>
            <a:pPr marL="0" indent="0" algn="l">
              <a:lnSpc>
                <a:spcPts val="5350"/>
              </a:lnSpc>
              <a:buNone/>
            </a:pPr>
            <a:r>
              <a:rPr lang="en-US" sz="4250" b="1" dirty="0">
                <a:solidFill>
                  <a:srgbClr val="F95F88"/>
                </a:solidFill>
                <a:latin typeface="Petrona Bold" pitchFamily="34" charset="0"/>
                <a:ea typeface="Petrona Bold" pitchFamily="34" charset="-122"/>
                <a:cs typeface="Petrona Bold" pitchFamily="34" charset="-120"/>
              </a:rPr>
              <a:t>How GAN Works in HealthSentinel</a:t>
            </a:r>
            <a:endParaRPr lang="en-US" sz="4250" dirty="0"/>
          </a:p>
        </p:txBody>
      </p:sp>
      <p:pic>
        <p:nvPicPr>
          <p:cNvPr id="3" name="Image 0" descr="preencoded.png"/>
          <p:cNvPicPr>
            <a:picLocks noChangeAspect="1"/>
          </p:cNvPicPr>
          <p:nvPr/>
        </p:nvPicPr>
        <p:blipFill>
          <a:blip r:embed="rId3"/>
          <a:stretch>
            <a:fillRect/>
          </a:stretch>
        </p:blipFill>
        <p:spPr>
          <a:xfrm>
            <a:off x="694015" y="1623774"/>
            <a:ext cx="6621185" cy="793194"/>
          </a:xfrm>
          <a:prstGeom prst="rect">
            <a:avLst/>
          </a:prstGeom>
        </p:spPr>
      </p:pic>
      <p:sp>
        <p:nvSpPr>
          <p:cNvPr id="4" name="Text 1"/>
          <p:cNvSpPr/>
          <p:nvPr/>
        </p:nvSpPr>
        <p:spPr>
          <a:xfrm>
            <a:off x="892254" y="2615208"/>
            <a:ext cx="2726769" cy="340757"/>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Petrona Bold" pitchFamily="34" charset="0"/>
                <a:ea typeface="Petrona Bold" pitchFamily="34" charset="-122"/>
                <a:cs typeface="Petrona Bold" pitchFamily="34" charset="-120"/>
              </a:rPr>
              <a:t>1. Generator</a:t>
            </a:r>
            <a:endParaRPr lang="en-US" sz="2100" dirty="0"/>
          </a:p>
        </p:txBody>
      </p:sp>
      <p:sp>
        <p:nvSpPr>
          <p:cNvPr id="5" name="Text 2"/>
          <p:cNvSpPr/>
          <p:nvPr/>
        </p:nvSpPr>
        <p:spPr>
          <a:xfrm>
            <a:off x="892254" y="3074908"/>
            <a:ext cx="6224707" cy="951905"/>
          </a:xfrm>
          <a:prstGeom prst="rect">
            <a:avLst/>
          </a:prstGeom>
          <a:noFill/>
          <a:ln/>
        </p:spPr>
        <p:txBody>
          <a:bodyPr wrap="square" lIns="0" tIns="0" rIns="0" bIns="0" rtlCol="0" anchor="t"/>
          <a:lstStyle/>
          <a:p>
            <a:pPr marL="0" indent="0" algn="l">
              <a:lnSpc>
                <a:spcPts val="2450"/>
              </a:lnSpc>
              <a:buNone/>
            </a:pPr>
            <a:r>
              <a:rPr lang="en-US" sz="1550" dirty="0">
                <a:solidFill>
                  <a:srgbClr val="272525"/>
                </a:solidFill>
                <a:latin typeface="Inter" pitchFamily="34" charset="0"/>
                <a:ea typeface="Inter" pitchFamily="34" charset="-122"/>
                <a:cs typeface="Inter" pitchFamily="34" charset="-120"/>
              </a:rPr>
              <a:t>The generator component takes random noise as input and transforms it into synthetic "fake attack API sequences" that mimic real cyberattacks.</a:t>
            </a:r>
            <a:endParaRPr lang="en-US" sz="1550" dirty="0"/>
          </a:p>
        </p:txBody>
      </p:sp>
      <p:pic>
        <p:nvPicPr>
          <p:cNvPr id="6" name="Image 1" descr="preencoded.png"/>
          <p:cNvPicPr>
            <a:picLocks noChangeAspect="1"/>
          </p:cNvPicPr>
          <p:nvPr/>
        </p:nvPicPr>
        <p:blipFill>
          <a:blip r:embed="rId4"/>
          <a:stretch>
            <a:fillRect/>
          </a:stretch>
        </p:blipFill>
        <p:spPr>
          <a:xfrm>
            <a:off x="7315200" y="1623774"/>
            <a:ext cx="6621185" cy="793194"/>
          </a:xfrm>
          <a:prstGeom prst="rect">
            <a:avLst/>
          </a:prstGeom>
        </p:spPr>
      </p:pic>
      <p:sp>
        <p:nvSpPr>
          <p:cNvPr id="7" name="Text 3"/>
          <p:cNvSpPr/>
          <p:nvPr/>
        </p:nvSpPr>
        <p:spPr>
          <a:xfrm>
            <a:off x="7513439" y="2615208"/>
            <a:ext cx="2726769" cy="340757"/>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Petrona Bold" pitchFamily="34" charset="0"/>
                <a:ea typeface="Petrona Bold" pitchFamily="34" charset="-122"/>
                <a:cs typeface="Petrona Bold" pitchFamily="34" charset="-120"/>
              </a:rPr>
              <a:t>2. Discriminator</a:t>
            </a:r>
            <a:endParaRPr lang="en-US" sz="2100" dirty="0"/>
          </a:p>
        </p:txBody>
      </p:sp>
      <p:sp>
        <p:nvSpPr>
          <p:cNvPr id="8" name="Text 4"/>
          <p:cNvSpPr/>
          <p:nvPr/>
        </p:nvSpPr>
        <p:spPr>
          <a:xfrm>
            <a:off x="7513439" y="3074908"/>
            <a:ext cx="6224707" cy="951905"/>
          </a:xfrm>
          <a:prstGeom prst="rect">
            <a:avLst/>
          </a:prstGeom>
          <a:noFill/>
          <a:ln/>
        </p:spPr>
        <p:txBody>
          <a:bodyPr wrap="square" lIns="0" tIns="0" rIns="0" bIns="0" rtlCol="0" anchor="t"/>
          <a:lstStyle/>
          <a:p>
            <a:pPr marL="0" indent="0" algn="l">
              <a:lnSpc>
                <a:spcPts val="2450"/>
              </a:lnSpc>
              <a:buNone/>
            </a:pPr>
            <a:r>
              <a:rPr lang="en-US" sz="1550" dirty="0">
                <a:solidFill>
                  <a:srgbClr val="272525"/>
                </a:solidFill>
                <a:latin typeface="Inter" pitchFamily="34" charset="0"/>
                <a:ea typeface="Inter" pitchFamily="34" charset="-122"/>
                <a:cs typeface="Inter" pitchFamily="34" charset="-120"/>
              </a:rPr>
              <a:t>The discriminator learns to distinguish between genuine, real attack patterns and the fake sequences produced by the generator.</a:t>
            </a:r>
            <a:endParaRPr lang="en-US" sz="1550" dirty="0"/>
          </a:p>
        </p:txBody>
      </p:sp>
      <p:pic>
        <p:nvPicPr>
          <p:cNvPr id="9" name="Image 2" descr="preencoded.png"/>
          <p:cNvPicPr>
            <a:picLocks noChangeAspect="1"/>
          </p:cNvPicPr>
          <p:nvPr/>
        </p:nvPicPr>
        <p:blipFill>
          <a:blip r:embed="rId5"/>
          <a:stretch>
            <a:fillRect/>
          </a:stretch>
        </p:blipFill>
        <p:spPr>
          <a:xfrm>
            <a:off x="694015" y="4225052"/>
            <a:ext cx="6621185" cy="793194"/>
          </a:xfrm>
          <a:prstGeom prst="rect">
            <a:avLst/>
          </a:prstGeom>
        </p:spPr>
      </p:pic>
      <p:sp>
        <p:nvSpPr>
          <p:cNvPr id="10" name="Text 5"/>
          <p:cNvSpPr/>
          <p:nvPr/>
        </p:nvSpPr>
        <p:spPr>
          <a:xfrm>
            <a:off x="892254" y="5216485"/>
            <a:ext cx="2726769" cy="340757"/>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Petrona Bold" pitchFamily="34" charset="0"/>
                <a:ea typeface="Petrona Bold" pitchFamily="34" charset="-122"/>
                <a:cs typeface="Petrona Bold" pitchFamily="34" charset="-120"/>
              </a:rPr>
              <a:t>3. Training Loop</a:t>
            </a:r>
            <a:endParaRPr lang="en-US" sz="2100" dirty="0"/>
          </a:p>
        </p:txBody>
      </p:sp>
      <p:sp>
        <p:nvSpPr>
          <p:cNvPr id="11" name="Text 6"/>
          <p:cNvSpPr/>
          <p:nvPr/>
        </p:nvSpPr>
        <p:spPr>
          <a:xfrm>
            <a:off x="892254" y="5676186"/>
            <a:ext cx="6224707" cy="951905"/>
          </a:xfrm>
          <a:prstGeom prst="rect">
            <a:avLst/>
          </a:prstGeom>
          <a:noFill/>
          <a:ln/>
        </p:spPr>
        <p:txBody>
          <a:bodyPr wrap="square" lIns="0" tIns="0" rIns="0" bIns="0" rtlCol="0" anchor="t"/>
          <a:lstStyle/>
          <a:p>
            <a:pPr marL="0" indent="0" algn="l">
              <a:lnSpc>
                <a:spcPts val="2450"/>
              </a:lnSpc>
              <a:buNone/>
            </a:pPr>
            <a:r>
              <a:rPr lang="en-US" sz="1550" dirty="0">
                <a:solidFill>
                  <a:srgbClr val="272525"/>
                </a:solidFill>
                <a:latin typeface="Inter" pitchFamily="34" charset="0"/>
                <a:ea typeface="Inter" pitchFamily="34" charset="-122"/>
                <a:cs typeface="Inter" pitchFamily="34" charset="-120"/>
              </a:rPr>
              <a:t>Through continuous iteration, the generator improves at creating more realistic attack patterns, while the discriminator simultaneously becomes better at identifying fake ones.</a:t>
            </a:r>
            <a:endParaRPr lang="en-US" sz="1550" dirty="0"/>
          </a:p>
        </p:txBody>
      </p:sp>
      <p:pic>
        <p:nvPicPr>
          <p:cNvPr id="12" name="Image 3" descr="preencoded.png"/>
          <p:cNvPicPr>
            <a:picLocks noChangeAspect="1"/>
          </p:cNvPicPr>
          <p:nvPr/>
        </p:nvPicPr>
        <p:blipFill>
          <a:blip r:embed="rId6"/>
          <a:stretch>
            <a:fillRect/>
          </a:stretch>
        </p:blipFill>
        <p:spPr>
          <a:xfrm>
            <a:off x="7315200" y="4225052"/>
            <a:ext cx="6621185" cy="793194"/>
          </a:xfrm>
          <a:prstGeom prst="rect">
            <a:avLst/>
          </a:prstGeom>
        </p:spPr>
      </p:pic>
      <p:sp>
        <p:nvSpPr>
          <p:cNvPr id="13" name="Text 7"/>
          <p:cNvSpPr/>
          <p:nvPr/>
        </p:nvSpPr>
        <p:spPr>
          <a:xfrm>
            <a:off x="7513439" y="5216485"/>
            <a:ext cx="2726769" cy="340757"/>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Petrona Bold" pitchFamily="34" charset="0"/>
                <a:ea typeface="Petrona Bold" pitchFamily="34" charset="-122"/>
                <a:cs typeface="Petrona Bold" pitchFamily="34" charset="-120"/>
              </a:rPr>
              <a:t>4. Outcome</a:t>
            </a:r>
            <a:endParaRPr lang="en-US" sz="2100" dirty="0"/>
          </a:p>
        </p:txBody>
      </p:sp>
      <p:sp>
        <p:nvSpPr>
          <p:cNvPr id="14" name="Text 8"/>
          <p:cNvSpPr/>
          <p:nvPr/>
        </p:nvSpPr>
        <p:spPr>
          <a:xfrm>
            <a:off x="7513439" y="5676186"/>
            <a:ext cx="6224707" cy="951905"/>
          </a:xfrm>
          <a:prstGeom prst="rect">
            <a:avLst/>
          </a:prstGeom>
          <a:noFill/>
          <a:ln/>
        </p:spPr>
        <p:txBody>
          <a:bodyPr wrap="square" lIns="0" tIns="0" rIns="0" bIns="0" rtlCol="0" anchor="t"/>
          <a:lstStyle/>
          <a:p>
            <a:pPr marL="0" indent="0" algn="l">
              <a:lnSpc>
                <a:spcPts val="2450"/>
              </a:lnSpc>
              <a:buNone/>
            </a:pPr>
            <a:r>
              <a:rPr lang="en-US" sz="1550" dirty="0">
                <a:solidFill>
                  <a:srgbClr val="272525"/>
                </a:solidFill>
                <a:latin typeface="Inter" pitchFamily="34" charset="0"/>
                <a:ea typeface="Inter" pitchFamily="34" charset="-122"/>
                <a:cs typeface="Inter" pitchFamily="34" charset="-120"/>
              </a:rPr>
              <a:t>The process yields a rich collection of synthetic attack logs (e.g., phishing, ransomware, privilege misuse), which are then integrated into our training dataset.</a:t>
            </a:r>
            <a:endParaRPr lang="en-US" sz="1550" dirty="0"/>
          </a:p>
        </p:txBody>
      </p:sp>
      <p:sp>
        <p:nvSpPr>
          <p:cNvPr id="15" name="Text 9"/>
          <p:cNvSpPr/>
          <p:nvPr/>
        </p:nvSpPr>
        <p:spPr>
          <a:xfrm>
            <a:off x="694015" y="7049333"/>
            <a:ext cx="13242369" cy="634603"/>
          </a:xfrm>
          <a:prstGeom prst="rect">
            <a:avLst/>
          </a:prstGeom>
          <a:noFill/>
          <a:ln/>
        </p:spPr>
        <p:txBody>
          <a:bodyPr wrap="square" lIns="0" tIns="0" rIns="0" bIns="0" rtlCol="0" anchor="t"/>
          <a:lstStyle/>
          <a:p>
            <a:pPr marL="0" indent="0" algn="l">
              <a:lnSpc>
                <a:spcPts val="2450"/>
              </a:lnSpc>
              <a:buNone/>
            </a:pPr>
            <a:r>
              <a:rPr lang="en-US" sz="1550" dirty="0">
                <a:solidFill>
                  <a:srgbClr val="272525"/>
                </a:solidFill>
                <a:latin typeface="Inter" pitchFamily="34" charset="0"/>
                <a:ea typeface="Inter" pitchFamily="34" charset="-122"/>
                <a:cs typeface="Inter" pitchFamily="34" charset="-120"/>
              </a:rPr>
              <a:t>This process significantly strengthens our model's capability to detect known cyberattacks by exposing it to a wider variety of malicious scenarios.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08290" y="598408"/>
            <a:ext cx="7901940" cy="597456"/>
          </a:xfrm>
          <a:prstGeom prst="rect">
            <a:avLst/>
          </a:prstGeom>
          <a:noFill/>
          <a:ln/>
        </p:spPr>
        <p:txBody>
          <a:bodyPr wrap="none" lIns="0" tIns="0" rIns="0" bIns="0" rtlCol="0" anchor="t"/>
          <a:lstStyle/>
          <a:p>
            <a:pPr marL="0" indent="0" algn="l">
              <a:lnSpc>
                <a:spcPts val="4700"/>
              </a:lnSpc>
              <a:buNone/>
            </a:pPr>
            <a:r>
              <a:rPr lang="en-US" sz="3750" b="1" dirty="0">
                <a:solidFill>
                  <a:srgbClr val="F95F88"/>
                </a:solidFill>
                <a:latin typeface="Petrona Bold" pitchFamily="34" charset="0"/>
                <a:ea typeface="Petrona Bold" pitchFamily="34" charset="-122"/>
                <a:cs typeface="Petrona Bold" pitchFamily="34" charset="-120"/>
              </a:rPr>
              <a:t>Why Do We Use LSTM Autoencoder?</a:t>
            </a:r>
            <a:endParaRPr lang="en-US" sz="3750" dirty="0"/>
          </a:p>
        </p:txBody>
      </p:sp>
      <p:sp>
        <p:nvSpPr>
          <p:cNvPr id="4" name="Shape 1"/>
          <p:cNvSpPr/>
          <p:nvPr/>
        </p:nvSpPr>
        <p:spPr>
          <a:xfrm>
            <a:off x="608290" y="1456492"/>
            <a:ext cx="3876794" cy="3706058"/>
          </a:xfrm>
          <a:prstGeom prst="roundRect">
            <a:avLst>
              <a:gd name="adj" fmla="val 1970"/>
            </a:avLst>
          </a:prstGeom>
          <a:solidFill>
            <a:srgbClr val="E0D7F4"/>
          </a:solidFill>
          <a:ln w="7620">
            <a:solidFill>
              <a:srgbClr val="C6BDDA"/>
            </a:solidFill>
            <a:prstDash val="solid"/>
          </a:ln>
        </p:spPr>
      </p:sp>
      <p:sp>
        <p:nvSpPr>
          <p:cNvPr id="5" name="Shape 2"/>
          <p:cNvSpPr/>
          <p:nvPr/>
        </p:nvSpPr>
        <p:spPr>
          <a:xfrm>
            <a:off x="789623" y="1637824"/>
            <a:ext cx="521375" cy="521375"/>
          </a:xfrm>
          <a:prstGeom prst="roundRect">
            <a:avLst>
              <a:gd name="adj" fmla="val 17536486"/>
            </a:avLst>
          </a:prstGeom>
          <a:solidFill>
            <a:srgbClr val="6237C8"/>
          </a:solidFill>
          <a:ln/>
        </p:spPr>
      </p:sp>
      <p:pic>
        <p:nvPicPr>
          <p:cNvPr id="6" name="Image 1" descr="preencoded.png"/>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932974" y="1781175"/>
            <a:ext cx="234553" cy="234553"/>
          </a:xfrm>
          <a:prstGeom prst="rect">
            <a:avLst/>
          </a:prstGeom>
        </p:spPr>
      </p:pic>
      <p:sp>
        <p:nvSpPr>
          <p:cNvPr id="7" name="Text 3"/>
          <p:cNvSpPr/>
          <p:nvPr/>
        </p:nvSpPr>
        <p:spPr>
          <a:xfrm>
            <a:off x="789623" y="2332911"/>
            <a:ext cx="3514130" cy="597218"/>
          </a:xfrm>
          <a:prstGeom prst="rect">
            <a:avLst/>
          </a:prstGeom>
          <a:noFill/>
          <a:ln/>
        </p:spPr>
        <p:txBody>
          <a:bodyPr wrap="square" lIns="0" tIns="0" rIns="0" bIns="0" rtlCol="0" anchor="t"/>
          <a:lstStyle/>
          <a:p>
            <a:pPr marL="0" indent="0" algn="l">
              <a:lnSpc>
                <a:spcPts val="2350"/>
              </a:lnSpc>
              <a:buNone/>
            </a:pPr>
            <a:r>
              <a:rPr lang="en-US" sz="1850" b="1" dirty="0">
                <a:solidFill>
                  <a:srgbClr val="272525"/>
                </a:solidFill>
                <a:latin typeface="Petrona Bold" pitchFamily="34" charset="0"/>
                <a:ea typeface="Petrona Bold" pitchFamily="34" charset="-122"/>
                <a:cs typeface="Petrona Bold" pitchFamily="34" charset="-120"/>
              </a:rPr>
              <a:t>Reason 1: Understanding Sequence Data</a:t>
            </a:r>
            <a:endParaRPr lang="en-US" sz="1850" dirty="0"/>
          </a:p>
        </p:txBody>
      </p:sp>
      <p:sp>
        <p:nvSpPr>
          <p:cNvPr id="8" name="Text 4"/>
          <p:cNvSpPr/>
          <p:nvPr/>
        </p:nvSpPr>
        <p:spPr>
          <a:xfrm>
            <a:off x="789623" y="3034308"/>
            <a:ext cx="3514130" cy="1946910"/>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Hospital logs are inherently time-based sequences, reflecting API calls, user actions, and network events. LSTMs are uniquely designed to process and comprehend the order, timing, and contextual relationships within these sequences.</a:t>
            </a:r>
            <a:endParaRPr lang="en-US" sz="1350" dirty="0"/>
          </a:p>
        </p:txBody>
      </p:sp>
      <p:sp>
        <p:nvSpPr>
          <p:cNvPr id="9" name="Shape 5"/>
          <p:cNvSpPr/>
          <p:nvPr/>
        </p:nvSpPr>
        <p:spPr>
          <a:xfrm>
            <a:off x="4658797" y="1456492"/>
            <a:ext cx="3876913" cy="3706058"/>
          </a:xfrm>
          <a:prstGeom prst="roundRect">
            <a:avLst>
              <a:gd name="adj" fmla="val 1970"/>
            </a:avLst>
          </a:prstGeom>
          <a:solidFill>
            <a:srgbClr val="E0D7F4"/>
          </a:solidFill>
          <a:ln w="7620">
            <a:solidFill>
              <a:srgbClr val="C6BDDA"/>
            </a:solidFill>
            <a:prstDash val="solid"/>
          </a:ln>
        </p:spPr>
      </p:sp>
      <p:sp>
        <p:nvSpPr>
          <p:cNvPr id="10" name="Shape 6"/>
          <p:cNvSpPr/>
          <p:nvPr/>
        </p:nvSpPr>
        <p:spPr>
          <a:xfrm>
            <a:off x="4840129" y="1637824"/>
            <a:ext cx="521375" cy="521375"/>
          </a:xfrm>
          <a:prstGeom prst="roundRect">
            <a:avLst>
              <a:gd name="adj" fmla="val 17536486"/>
            </a:avLst>
          </a:prstGeom>
          <a:solidFill>
            <a:srgbClr val="6237C8"/>
          </a:solidFill>
          <a:ln/>
        </p:spPr>
      </p:sp>
      <p:pic>
        <p:nvPicPr>
          <p:cNvPr id="11" name="Image 2" descr="preencoded.png"/>
          <p:cNvPicPr>
            <a:picLocks noChangeAspect="1"/>
          </p:cNvPicPr>
          <p:nvPr/>
        </p:nvPicPr>
        <p:blipFill>
          <a:blip r:embed="rId6">
            <a:extLst>
              <a:ext uri="{96DAC541-7B7A-43D3-8B79-37D633B846F1}">
                <asvg:svgBlip xmlns:asvg="http://schemas.microsoft.com/office/drawing/2016/SVG/main" xmlns="" r:embed="rId7"/>
              </a:ext>
            </a:extLst>
          </a:blip>
          <a:stretch>
            <a:fillRect/>
          </a:stretch>
        </p:blipFill>
        <p:spPr>
          <a:xfrm>
            <a:off x="4983480" y="1781175"/>
            <a:ext cx="234553" cy="234553"/>
          </a:xfrm>
          <a:prstGeom prst="rect">
            <a:avLst/>
          </a:prstGeom>
        </p:spPr>
      </p:pic>
      <p:sp>
        <p:nvSpPr>
          <p:cNvPr id="12" name="Text 7"/>
          <p:cNvSpPr/>
          <p:nvPr/>
        </p:nvSpPr>
        <p:spPr>
          <a:xfrm>
            <a:off x="4840129" y="2332911"/>
            <a:ext cx="3514249" cy="597218"/>
          </a:xfrm>
          <a:prstGeom prst="rect">
            <a:avLst/>
          </a:prstGeom>
          <a:noFill/>
          <a:ln/>
        </p:spPr>
        <p:txBody>
          <a:bodyPr wrap="square" lIns="0" tIns="0" rIns="0" bIns="0" rtlCol="0" anchor="t"/>
          <a:lstStyle/>
          <a:p>
            <a:pPr marL="0" indent="0" algn="l">
              <a:lnSpc>
                <a:spcPts val="2350"/>
              </a:lnSpc>
              <a:buNone/>
            </a:pPr>
            <a:r>
              <a:rPr lang="en-US" sz="1850" b="1" dirty="0">
                <a:solidFill>
                  <a:srgbClr val="272525"/>
                </a:solidFill>
                <a:latin typeface="Petrona Bold" pitchFamily="34" charset="0"/>
                <a:ea typeface="Petrona Bold" pitchFamily="34" charset="-122"/>
                <a:cs typeface="Petrona Bold" pitchFamily="34" charset="-120"/>
              </a:rPr>
              <a:t>Reason 2: Learning Normal Behavior</a:t>
            </a:r>
            <a:endParaRPr lang="en-US" sz="1850" dirty="0"/>
          </a:p>
        </p:txBody>
      </p:sp>
      <p:sp>
        <p:nvSpPr>
          <p:cNvPr id="13" name="Text 8"/>
          <p:cNvSpPr/>
          <p:nvPr/>
        </p:nvSpPr>
        <p:spPr>
          <a:xfrm>
            <a:off x="4840129" y="3034308"/>
            <a:ext cx="3514249" cy="1946910"/>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The autoencoder component is trained to accurately learn what 'normal' hospital operations and data flows should look like. When it struggles to reconstruct a sequence, indicating a high reconstruction error, it signals potentially abnormal behavior.</a:t>
            </a:r>
            <a:endParaRPr lang="en-US" sz="1350" dirty="0"/>
          </a:p>
        </p:txBody>
      </p:sp>
      <p:sp>
        <p:nvSpPr>
          <p:cNvPr id="14" name="Shape 9"/>
          <p:cNvSpPr/>
          <p:nvPr/>
        </p:nvSpPr>
        <p:spPr>
          <a:xfrm>
            <a:off x="608290" y="5336262"/>
            <a:ext cx="7927419" cy="2294930"/>
          </a:xfrm>
          <a:prstGeom prst="roundRect">
            <a:avLst>
              <a:gd name="adj" fmla="val 3181"/>
            </a:avLst>
          </a:prstGeom>
          <a:solidFill>
            <a:srgbClr val="E0D7F4"/>
          </a:solidFill>
          <a:ln w="7620">
            <a:solidFill>
              <a:srgbClr val="C6BDDA"/>
            </a:solidFill>
            <a:prstDash val="solid"/>
          </a:ln>
        </p:spPr>
      </p:sp>
      <p:sp>
        <p:nvSpPr>
          <p:cNvPr id="15" name="Shape 10"/>
          <p:cNvSpPr/>
          <p:nvPr/>
        </p:nvSpPr>
        <p:spPr>
          <a:xfrm>
            <a:off x="789623" y="5517594"/>
            <a:ext cx="521375" cy="521375"/>
          </a:xfrm>
          <a:prstGeom prst="roundRect">
            <a:avLst>
              <a:gd name="adj" fmla="val 17536486"/>
            </a:avLst>
          </a:prstGeom>
          <a:solidFill>
            <a:srgbClr val="6237C8"/>
          </a:solidFill>
          <a:ln/>
        </p:spPr>
      </p:sp>
      <p:pic>
        <p:nvPicPr>
          <p:cNvPr id="16" name="Image 3" descr="preencoded.png"/>
          <p:cNvPicPr>
            <a:picLocks noChangeAspect="1"/>
          </p:cNvPicPr>
          <p:nvPr/>
        </p:nvPicPr>
        <p:blipFill>
          <a:blip r:embed="rId8">
            <a:extLst>
              <a:ext uri="{96DAC541-7B7A-43D3-8B79-37D633B846F1}">
                <asvg:svgBlip xmlns:asvg="http://schemas.microsoft.com/office/drawing/2016/SVG/main" xmlns="" r:embed="rId9"/>
              </a:ext>
            </a:extLst>
          </a:blip>
          <a:stretch>
            <a:fillRect/>
          </a:stretch>
        </p:blipFill>
        <p:spPr>
          <a:xfrm>
            <a:off x="932974" y="5660946"/>
            <a:ext cx="234553" cy="234553"/>
          </a:xfrm>
          <a:prstGeom prst="rect">
            <a:avLst/>
          </a:prstGeom>
        </p:spPr>
      </p:pic>
      <p:sp>
        <p:nvSpPr>
          <p:cNvPr id="17" name="Text 11"/>
          <p:cNvSpPr/>
          <p:nvPr/>
        </p:nvSpPr>
        <p:spPr>
          <a:xfrm>
            <a:off x="789623" y="6212681"/>
            <a:ext cx="4683919" cy="298609"/>
          </a:xfrm>
          <a:prstGeom prst="rect">
            <a:avLst/>
          </a:prstGeom>
          <a:noFill/>
          <a:ln/>
        </p:spPr>
        <p:txBody>
          <a:bodyPr wrap="none" lIns="0" tIns="0" rIns="0" bIns="0" rtlCol="0" anchor="t"/>
          <a:lstStyle/>
          <a:p>
            <a:pPr marL="0" indent="0" algn="l">
              <a:lnSpc>
                <a:spcPts val="2350"/>
              </a:lnSpc>
              <a:buNone/>
            </a:pPr>
            <a:r>
              <a:rPr lang="en-US" sz="1850" b="1" dirty="0">
                <a:solidFill>
                  <a:srgbClr val="272525"/>
                </a:solidFill>
                <a:latin typeface="Petrona Bold" pitchFamily="34" charset="0"/>
                <a:ea typeface="Petrona Bold" pitchFamily="34" charset="-122"/>
                <a:cs typeface="Petrona Bold" pitchFamily="34" charset="-120"/>
              </a:rPr>
              <a:t>Reason 3: Detecting Known Attack Patterns</a:t>
            </a:r>
            <a:endParaRPr lang="en-US" sz="1850" dirty="0"/>
          </a:p>
        </p:txBody>
      </p:sp>
      <p:sp>
        <p:nvSpPr>
          <p:cNvPr id="18" name="Text 12"/>
          <p:cNvSpPr/>
          <p:nvPr/>
        </p:nvSpPr>
        <p:spPr>
          <a:xfrm>
            <a:off x="789623" y="6615470"/>
            <a:ext cx="7564755" cy="834390"/>
          </a:xfrm>
          <a:prstGeom prst="rect">
            <a:avLst/>
          </a:prstGeom>
          <a:noFill/>
          <a:ln/>
        </p:spPr>
        <p:txBody>
          <a:bodyPr wrap="square" lIns="0" tIns="0" rIns="0" bIns="0" rtlCol="0" anchor="t"/>
          <a:lstStyle/>
          <a:p>
            <a:pPr marL="0" indent="0" algn="l">
              <a:lnSpc>
                <a:spcPts val="2150"/>
              </a:lnSpc>
              <a:buNone/>
            </a:pPr>
            <a:r>
              <a:rPr lang="en-US" sz="1350" dirty="0">
                <a:solidFill>
                  <a:srgbClr val="272525"/>
                </a:solidFill>
                <a:latin typeface="Inter" pitchFamily="34" charset="0"/>
                <a:ea typeface="Inter" pitchFamily="34" charset="-122"/>
                <a:cs typeface="Inter" pitchFamily="34" charset="-120"/>
              </a:rPr>
              <a:t>Known attacks, such as credential abuse or unauthorized file access, invariably manifest as unusual and specific patterns within these sequential logs. The LSTM Autoencoder is adept at identifying these deviations.</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08065" y="1128951"/>
            <a:ext cx="12519779" cy="695444"/>
          </a:xfrm>
          <a:prstGeom prst="rect">
            <a:avLst/>
          </a:prstGeom>
          <a:noFill/>
          <a:ln/>
        </p:spPr>
        <p:txBody>
          <a:bodyPr wrap="none" lIns="0" tIns="0" rIns="0" bIns="0" rtlCol="0" anchor="t"/>
          <a:lstStyle/>
          <a:p>
            <a:pPr marL="0" indent="0" algn="l">
              <a:lnSpc>
                <a:spcPts val="5450"/>
              </a:lnSpc>
              <a:buNone/>
            </a:pPr>
            <a:r>
              <a:rPr lang="en-US" sz="4350" b="1" dirty="0">
                <a:solidFill>
                  <a:srgbClr val="F95F88"/>
                </a:solidFill>
                <a:latin typeface="Petrona Bold" pitchFamily="34" charset="0"/>
                <a:ea typeface="Petrona Bold" pitchFamily="34" charset="-122"/>
                <a:cs typeface="Petrona Bold" pitchFamily="34" charset="-120"/>
              </a:rPr>
              <a:t>How LSTM Autoencoder Works in HealthSentinel</a:t>
            </a:r>
            <a:endParaRPr lang="en-US" sz="4350" dirty="0"/>
          </a:p>
        </p:txBody>
      </p:sp>
      <p:sp>
        <p:nvSpPr>
          <p:cNvPr id="3" name="Text 1"/>
          <p:cNvSpPr/>
          <p:nvPr/>
        </p:nvSpPr>
        <p:spPr>
          <a:xfrm>
            <a:off x="708065" y="2228969"/>
            <a:ext cx="202287" cy="252770"/>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Petrona Light" pitchFamily="34" charset="0"/>
                <a:ea typeface="Petrona Light" pitchFamily="34" charset="-122"/>
                <a:cs typeface="Petrona Light" pitchFamily="34" charset="-120"/>
              </a:rPr>
              <a:t>01</a:t>
            </a:r>
            <a:endParaRPr lang="en-US" sz="1550" dirty="0"/>
          </a:p>
        </p:txBody>
      </p:sp>
      <p:sp>
        <p:nvSpPr>
          <p:cNvPr id="4" name="Shape 2"/>
          <p:cNvSpPr/>
          <p:nvPr/>
        </p:nvSpPr>
        <p:spPr>
          <a:xfrm>
            <a:off x="708065" y="2549723"/>
            <a:ext cx="6505932" cy="22860"/>
          </a:xfrm>
          <a:prstGeom prst="rect">
            <a:avLst/>
          </a:prstGeom>
          <a:solidFill>
            <a:srgbClr val="6237C8"/>
          </a:solidFill>
          <a:ln/>
        </p:spPr>
      </p:sp>
      <p:sp>
        <p:nvSpPr>
          <p:cNvPr id="5" name="Text 3"/>
          <p:cNvSpPr/>
          <p:nvPr/>
        </p:nvSpPr>
        <p:spPr>
          <a:xfrm>
            <a:off x="708065" y="2696527"/>
            <a:ext cx="3634383" cy="347663"/>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Petrona Bold" pitchFamily="34" charset="0"/>
                <a:ea typeface="Petrona Bold" pitchFamily="34" charset="-122"/>
                <a:cs typeface="Petrona Bold" pitchFamily="34" charset="-120"/>
              </a:rPr>
              <a:t>Step 1: Train on Normal Logs</a:t>
            </a:r>
            <a:endParaRPr lang="en-US" sz="2150" dirty="0"/>
          </a:p>
        </p:txBody>
      </p:sp>
      <p:sp>
        <p:nvSpPr>
          <p:cNvPr id="6" name="Text 4"/>
          <p:cNvSpPr/>
          <p:nvPr/>
        </p:nvSpPr>
        <p:spPr>
          <a:xfrm>
            <a:off x="708065" y="3165515"/>
            <a:ext cx="6505932" cy="970836"/>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The LSTM Autoencoder is initially trained exclusively on sequences representing normal hospital operations, such as "login → view record → update record → logout."</a:t>
            </a:r>
            <a:endParaRPr lang="en-US" sz="1550" dirty="0"/>
          </a:p>
        </p:txBody>
      </p:sp>
      <p:sp>
        <p:nvSpPr>
          <p:cNvPr id="7" name="Text 5"/>
          <p:cNvSpPr/>
          <p:nvPr/>
        </p:nvSpPr>
        <p:spPr>
          <a:xfrm>
            <a:off x="7416284" y="2228969"/>
            <a:ext cx="202287" cy="252770"/>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Petrona Light" pitchFamily="34" charset="0"/>
                <a:ea typeface="Petrona Light" pitchFamily="34" charset="-122"/>
                <a:cs typeface="Petrona Light" pitchFamily="34" charset="-120"/>
              </a:rPr>
              <a:t>02</a:t>
            </a:r>
            <a:endParaRPr lang="en-US" sz="1550" dirty="0"/>
          </a:p>
        </p:txBody>
      </p:sp>
      <p:sp>
        <p:nvSpPr>
          <p:cNvPr id="8" name="Shape 6"/>
          <p:cNvSpPr/>
          <p:nvPr/>
        </p:nvSpPr>
        <p:spPr>
          <a:xfrm>
            <a:off x="7416284" y="2549723"/>
            <a:ext cx="6506051" cy="22860"/>
          </a:xfrm>
          <a:prstGeom prst="rect">
            <a:avLst/>
          </a:prstGeom>
          <a:solidFill>
            <a:srgbClr val="6237C8"/>
          </a:solidFill>
          <a:ln/>
        </p:spPr>
      </p:sp>
      <p:sp>
        <p:nvSpPr>
          <p:cNvPr id="9" name="Text 7"/>
          <p:cNvSpPr/>
          <p:nvPr/>
        </p:nvSpPr>
        <p:spPr>
          <a:xfrm>
            <a:off x="7416284" y="2696527"/>
            <a:ext cx="3997643" cy="347663"/>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Petrona Bold" pitchFamily="34" charset="0"/>
                <a:ea typeface="Petrona Bold" pitchFamily="34" charset="-122"/>
                <a:cs typeface="Petrona Bold" pitchFamily="34" charset="-120"/>
              </a:rPr>
              <a:t>Step 2: Compress + Reconstruct</a:t>
            </a:r>
            <a:endParaRPr lang="en-US" sz="2150" dirty="0"/>
          </a:p>
        </p:txBody>
      </p:sp>
      <p:sp>
        <p:nvSpPr>
          <p:cNvPr id="10" name="Text 8"/>
          <p:cNvSpPr/>
          <p:nvPr/>
        </p:nvSpPr>
        <p:spPr>
          <a:xfrm>
            <a:off x="7416284" y="3165515"/>
            <a:ext cx="6506051" cy="970836"/>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An encoder compresses the learned normal sequence into a latent space representation, and a decoder then attempts to reconstruct the original sequence from this compressed form.</a:t>
            </a:r>
            <a:endParaRPr lang="en-US" sz="1550" dirty="0"/>
          </a:p>
        </p:txBody>
      </p:sp>
      <p:sp>
        <p:nvSpPr>
          <p:cNvPr id="11" name="Text 9"/>
          <p:cNvSpPr/>
          <p:nvPr/>
        </p:nvSpPr>
        <p:spPr>
          <a:xfrm>
            <a:off x="708065" y="4490323"/>
            <a:ext cx="202287" cy="252770"/>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Petrona Light" pitchFamily="34" charset="0"/>
                <a:ea typeface="Petrona Light" pitchFamily="34" charset="-122"/>
                <a:cs typeface="Petrona Light" pitchFamily="34" charset="-120"/>
              </a:rPr>
              <a:t>03</a:t>
            </a:r>
            <a:endParaRPr lang="en-US" sz="1550" dirty="0"/>
          </a:p>
        </p:txBody>
      </p:sp>
      <p:sp>
        <p:nvSpPr>
          <p:cNvPr id="12" name="Shape 10"/>
          <p:cNvSpPr/>
          <p:nvPr/>
        </p:nvSpPr>
        <p:spPr>
          <a:xfrm>
            <a:off x="708065" y="4811077"/>
            <a:ext cx="6505932" cy="22860"/>
          </a:xfrm>
          <a:prstGeom prst="rect">
            <a:avLst/>
          </a:prstGeom>
          <a:solidFill>
            <a:srgbClr val="6237C8"/>
          </a:solidFill>
          <a:ln/>
        </p:spPr>
      </p:sp>
      <p:sp>
        <p:nvSpPr>
          <p:cNvPr id="13" name="Text 11"/>
          <p:cNvSpPr/>
          <p:nvPr/>
        </p:nvSpPr>
        <p:spPr>
          <a:xfrm>
            <a:off x="708065" y="4957882"/>
            <a:ext cx="5479256" cy="347663"/>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Petrona Bold" pitchFamily="34" charset="0"/>
                <a:ea typeface="Petrona Bold" pitchFamily="34" charset="-122"/>
                <a:cs typeface="Petrona Bold" pitchFamily="34" charset="-120"/>
              </a:rPr>
              <a:t>Step 3: Compare Original vs. Reconstructed</a:t>
            </a:r>
            <a:endParaRPr lang="en-US" sz="2150" dirty="0"/>
          </a:p>
        </p:txBody>
      </p:sp>
      <p:sp>
        <p:nvSpPr>
          <p:cNvPr id="14" name="Text 12"/>
          <p:cNvSpPr/>
          <p:nvPr/>
        </p:nvSpPr>
        <p:spPr>
          <a:xfrm>
            <a:off x="708065" y="5426869"/>
            <a:ext cx="6505932" cy="970836"/>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A significant difference between the original input sequence and its reconstructed version (a high "reconstruction error") indicates suspicious or anomalous behavior.</a:t>
            </a:r>
            <a:endParaRPr lang="en-US" sz="1550" dirty="0"/>
          </a:p>
        </p:txBody>
      </p:sp>
      <p:sp>
        <p:nvSpPr>
          <p:cNvPr id="15" name="Text 13"/>
          <p:cNvSpPr/>
          <p:nvPr/>
        </p:nvSpPr>
        <p:spPr>
          <a:xfrm>
            <a:off x="7416284" y="4490323"/>
            <a:ext cx="202287" cy="252770"/>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Petrona Light" pitchFamily="34" charset="0"/>
                <a:ea typeface="Petrona Light" pitchFamily="34" charset="-122"/>
                <a:cs typeface="Petrona Light" pitchFamily="34" charset="-120"/>
              </a:rPr>
              <a:t>04</a:t>
            </a:r>
            <a:endParaRPr lang="en-US" sz="1550" dirty="0"/>
          </a:p>
        </p:txBody>
      </p:sp>
      <p:sp>
        <p:nvSpPr>
          <p:cNvPr id="16" name="Shape 14"/>
          <p:cNvSpPr/>
          <p:nvPr/>
        </p:nvSpPr>
        <p:spPr>
          <a:xfrm>
            <a:off x="7416284" y="4811077"/>
            <a:ext cx="6506051" cy="22860"/>
          </a:xfrm>
          <a:prstGeom prst="rect">
            <a:avLst/>
          </a:prstGeom>
          <a:solidFill>
            <a:srgbClr val="6237C8"/>
          </a:solidFill>
          <a:ln/>
        </p:spPr>
      </p:sp>
      <p:sp>
        <p:nvSpPr>
          <p:cNvPr id="17" name="Text 15"/>
          <p:cNvSpPr/>
          <p:nvPr/>
        </p:nvSpPr>
        <p:spPr>
          <a:xfrm>
            <a:off x="7416284" y="4957882"/>
            <a:ext cx="4033480" cy="347663"/>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Petrona Bold" pitchFamily="34" charset="0"/>
                <a:ea typeface="Petrona Bold" pitchFamily="34" charset="-122"/>
                <a:cs typeface="Petrona Bold" pitchFamily="34" charset="-120"/>
              </a:rPr>
              <a:t>Step 4: Label as Potential Attack</a:t>
            </a:r>
            <a:endParaRPr lang="en-US" sz="2150" dirty="0"/>
          </a:p>
        </p:txBody>
      </p:sp>
      <p:sp>
        <p:nvSpPr>
          <p:cNvPr id="18" name="Text 16"/>
          <p:cNvSpPr/>
          <p:nvPr/>
        </p:nvSpPr>
        <p:spPr>
          <a:xfrm>
            <a:off x="7416284" y="5426869"/>
            <a:ext cx="6506051" cy="970836"/>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Sequences with high reconstruction error are flagged as potential attacks. Examples include: a sudden database dump, unauthorized administrative access, or irregular activity timings.</a:t>
            </a:r>
            <a:endParaRPr lang="en-US" sz="1550" dirty="0"/>
          </a:p>
        </p:txBody>
      </p:sp>
      <p:sp>
        <p:nvSpPr>
          <p:cNvPr id="19" name="Text 17"/>
          <p:cNvSpPr/>
          <p:nvPr/>
        </p:nvSpPr>
        <p:spPr>
          <a:xfrm>
            <a:off x="708065" y="6776918"/>
            <a:ext cx="13214271" cy="323612"/>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This process allows HealthSentinel to effectively detect "behavioral anomalies" directly linked to known types of cyberattacks.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43414" y="866656"/>
            <a:ext cx="7549515" cy="631865"/>
          </a:xfrm>
          <a:prstGeom prst="rect">
            <a:avLst/>
          </a:prstGeom>
          <a:noFill/>
          <a:ln/>
        </p:spPr>
        <p:txBody>
          <a:bodyPr wrap="none" lIns="0" tIns="0" rIns="0" bIns="0" rtlCol="0" anchor="t"/>
          <a:lstStyle/>
          <a:p>
            <a:pPr marL="0" indent="0" algn="l">
              <a:lnSpc>
                <a:spcPts val="4950"/>
              </a:lnSpc>
              <a:buNone/>
            </a:pPr>
            <a:r>
              <a:rPr lang="en-US" sz="3950" b="1" dirty="0">
                <a:solidFill>
                  <a:srgbClr val="F95F88"/>
                </a:solidFill>
                <a:latin typeface="Petrona Bold" pitchFamily="34" charset="0"/>
                <a:ea typeface="Petrona Bold" pitchFamily="34" charset="-122"/>
                <a:cs typeface="Petrona Bold" pitchFamily="34" charset="-120"/>
              </a:rPr>
              <a:t>Why Do We Use Isolation Forest?</a:t>
            </a:r>
            <a:endParaRPr lang="en-US" sz="3950" dirty="0"/>
          </a:p>
        </p:txBody>
      </p:sp>
      <p:sp>
        <p:nvSpPr>
          <p:cNvPr id="4" name="Shape 1"/>
          <p:cNvSpPr/>
          <p:nvPr/>
        </p:nvSpPr>
        <p:spPr>
          <a:xfrm>
            <a:off x="643414" y="2050018"/>
            <a:ext cx="3836670" cy="2878693"/>
          </a:xfrm>
          <a:prstGeom prst="roundRect">
            <a:avLst>
              <a:gd name="adj" fmla="val 3812"/>
            </a:avLst>
          </a:prstGeom>
          <a:solidFill>
            <a:srgbClr val="FDFAF7"/>
          </a:solidFill>
          <a:ln/>
        </p:spPr>
      </p:sp>
      <p:sp>
        <p:nvSpPr>
          <p:cNvPr id="5" name="Shape 2"/>
          <p:cNvSpPr/>
          <p:nvPr/>
        </p:nvSpPr>
        <p:spPr>
          <a:xfrm>
            <a:off x="643414" y="2027158"/>
            <a:ext cx="3836670" cy="91440"/>
          </a:xfrm>
          <a:prstGeom prst="roundRect">
            <a:avLst>
              <a:gd name="adj" fmla="val 84440"/>
            </a:avLst>
          </a:prstGeom>
          <a:solidFill>
            <a:srgbClr val="6237C8"/>
          </a:solidFill>
          <a:ln/>
        </p:spPr>
      </p:sp>
      <p:sp>
        <p:nvSpPr>
          <p:cNvPr id="6" name="Shape 3"/>
          <p:cNvSpPr/>
          <p:nvPr/>
        </p:nvSpPr>
        <p:spPr>
          <a:xfrm>
            <a:off x="2286000" y="1774269"/>
            <a:ext cx="551498" cy="551498"/>
          </a:xfrm>
          <a:prstGeom prst="roundRect">
            <a:avLst>
              <a:gd name="adj" fmla="val 165803"/>
            </a:avLst>
          </a:prstGeom>
          <a:solidFill>
            <a:srgbClr val="6237C8"/>
          </a:solidFill>
          <a:ln/>
        </p:spPr>
      </p:sp>
      <p:sp>
        <p:nvSpPr>
          <p:cNvPr id="7" name="Text 4"/>
          <p:cNvSpPr/>
          <p:nvPr/>
        </p:nvSpPr>
        <p:spPr>
          <a:xfrm>
            <a:off x="2451497" y="1912144"/>
            <a:ext cx="220504" cy="275749"/>
          </a:xfrm>
          <a:prstGeom prst="rect">
            <a:avLst/>
          </a:prstGeom>
          <a:noFill/>
          <a:ln/>
        </p:spPr>
        <p:txBody>
          <a:bodyPr wrap="none" lIns="0" tIns="0" rIns="0" bIns="0" rtlCol="0" anchor="t"/>
          <a:lstStyle/>
          <a:p>
            <a:pPr marL="0" indent="0" algn="l">
              <a:lnSpc>
                <a:spcPts val="2750"/>
              </a:lnSpc>
              <a:buNone/>
            </a:pPr>
            <a:r>
              <a:rPr lang="en-US" sz="1700" b="1" dirty="0">
                <a:solidFill>
                  <a:srgbClr val="FFFFFF"/>
                </a:solidFill>
                <a:latin typeface="Petrona Bold" pitchFamily="34" charset="0"/>
                <a:ea typeface="Petrona Bold" pitchFamily="34" charset="-122"/>
                <a:cs typeface="Petrona Bold" pitchFamily="34" charset="-120"/>
              </a:rPr>
              <a:t>1</a:t>
            </a:r>
            <a:endParaRPr lang="en-US" sz="1700" dirty="0"/>
          </a:p>
        </p:txBody>
      </p:sp>
      <p:sp>
        <p:nvSpPr>
          <p:cNvPr id="8" name="Text 5"/>
          <p:cNvSpPr/>
          <p:nvPr/>
        </p:nvSpPr>
        <p:spPr>
          <a:xfrm>
            <a:off x="850106" y="2509599"/>
            <a:ext cx="3312557" cy="315873"/>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Reason 1: Simplicity &amp; Speed</a:t>
            </a:r>
            <a:endParaRPr lang="en-US" sz="1950" dirty="0"/>
          </a:p>
        </p:txBody>
      </p:sp>
      <p:sp>
        <p:nvSpPr>
          <p:cNvPr id="9" name="Text 6"/>
          <p:cNvSpPr/>
          <p:nvPr/>
        </p:nvSpPr>
        <p:spPr>
          <a:xfrm>
            <a:off x="850106" y="2935724"/>
            <a:ext cx="3423285" cy="1764506"/>
          </a:xfrm>
          <a:prstGeom prst="rect">
            <a:avLst/>
          </a:prstGeom>
          <a:noFill/>
          <a:ln/>
        </p:spPr>
        <p:txBody>
          <a:bodyPr wrap="square" lIns="0" tIns="0" rIns="0" bIns="0" rtlCol="0" anchor="t"/>
          <a:lstStyle/>
          <a:p>
            <a:pPr marL="0" indent="0" algn="l">
              <a:lnSpc>
                <a:spcPts val="2300"/>
              </a:lnSpc>
              <a:buNone/>
            </a:pPr>
            <a:r>
              <a:rPr lang="en-US" sz="1400" dirty="0">
                <a:solidFill>
                  <a:srgbClr val="272525"/>
                </a:solidFill>
                <a:latin typeface="Inter" pitchFamily="34" charset="0"/>
                <a:ea typeface="Inter" pitchFamily="34" charset="-122"/>
                <a:cs typeface="Inter" pitchFamily="34" charset="-120"/>
              </a:rPr>
              <a:t>Isolation Forest is highly efficient and scalable, making it perfect for processing the extremely large volumes of hospital logs generated daily without significant computational overhead.</a:t>
            </a:r>
            <a:endParaRPr lang="en-US" sz="1400" dirty="0"/>
          </a:p>
        </p:txBody>
      </p:sp>
      <p:sp>
        <p:nvSpPr>
          <p:cNvPr id="10" name="Shape 7"/>
          <p:cNvSpPr/>
          <p:nvPr/>
        </p:nvSpPr>
        <p:spPr>
          <a:xfrm>
            <a:off x="4663916" y="2050018"/>
            <a:ext cx="3836670" cy="2878693"/>
          </a:xfrm>
          <a:prstGeom prst="roundRect">
            <a:avLst>
              <a:gd name="adj" fmla="val 3812"/>
            </a:avLst>
          </a:prstGeom>
          <a:solidFill>
            <a:srgbClr val="FDFAF7"/>
          </a:solidFill>
          <a:ln/>
        </p:spPr>
      </p:sp>
      <p:sp>
        <p:nvSpPr>
          <p:cNvPr id="11" name="Shape 8"/>
          <p:cNvSpPr/>
          <p:nvPr/>
        </p:nvSpPr>
        <p:spPr>
          <a:xfrm>
            <a:off x="4663916" y="2027158"/>
            <a:ext cx="3836670" cy="91440"/>
          </a:xfrm>
          <a:prstGeom prst="roundRect">
            <a:avLst>
              <a:gd name="adj" fmla="val 84440"/>
            </a:avLst>
          </a:prstGeom>
          <a:solidFill>
            <a:srgbClr val="6237C8"/>
          </a:solidFill>
          <a:ln/>
        </p:spPr>
      </p:sp>
      <p:sp>
        <p:nvSpPr>
          <p:cNvPr id="12" name="Shape 9"/>
          <p:cNvSpPr/>
          <p:nvPr/>
        </p:nvSpPr>
        <p:spPr>
          <a:xfrm>
            <a:off x="6306503" y="1774269"/>
            <a:ext cx="551498" cy="551498"/>
          </a:xfrm>
          <a:prstGeom prst="roundRect">
            <a:avLst>
              <a:gd name="adj" fmla="val 165803"/>
            </a:avLst>
          </a:prstGeom>
          <a:solidFill>
            <a:srgbClr val="6237C8"/>
          </a:solidFill>
          <a:ln/>
        </p:spPr>
      </p:sp>
      <p:sp>
        <p:nvSpPr>
          <p:cNvPr id="13" name="Text 10"/>
          <p:cNvSpPr/>
          <p:nvPr/>
        </p:nvSpPr>
        <p:spPr>
          <a:xfrm>
            <a:off x="6471999" y="1912144"/>
            <a:ext cx="220504" cy="275749"/>
          </a:xfrm>
          <a:prstGeom prst="rect">
            <a:avLst/>
          </a:prstGeom>
          <a:noFill/>
          <a:ln/>
        </p:spPr>
        <p:txBody>
          <a:bodyPr wrap="none" lIns="0" tIns="0" rIns="0" bIns="0" rtlCol="0" anchor="t"/>
          <a:lstStyle/>
          <a:p>
            <a:pPr marL="0" indent="0" algn="l">
              <a:lnSpc>
                <a:spcPts val="2750"/>
              </a:lnSpc>
              <a:buNone/>
            </a:pPr>
            <a:r>
              <a:rPr lang="en-US" sz="1700" b="1" dirty="0">
                <a:solidFill>
                  <a:srgbClr val="FFFFFF"/>
                </a:solidFill>
                <a:latin typeface="Petrona Bold" pitchFamily="34" charset="0"/>
                <a:ea typeface="Petrona Bold" pitchFamily="34" charset="-122"/>
                <a:cs typeface="Petrona Bold" pitchFamily="34" charset="-120"/>
              </a:rPr>
              <a:t>2</a:t>
            </a:r>
            <a:endParaRPr lang="en-US" sz="1700" dirty="0"/>
          </a:p>
        </p:txBody>
      </p:sp>
      <p:sp>
        <p:nvSpPr>
          <p:cNvPr id="14" name="Text 11"/>
          <p:cNvSpPr/>
          <p:nvPr/>
        </p:nvSpPr>
        <p:spPr>
          <a:xfrm>
            <a:off x="4870609" y="2509599"/>
            <a:ext cx="3423285" cy="631746"/>
          </a:xfrm>
          <a:prstGeom prst="rect">
            <a:avLst/>
          </a:prstGeom>
          <a:noFill/>
          <a:ln/>
        </p:spPr>
        <p:txBody>
          <a:bodyPr wrap="squar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Reason 2: Detecting Point Anomalies</a:t>
            </a:r>
            <a:endParaRPr lang="en-US" sz="1950" dirty="0"/>
          </a:p>
        </p:txBody>
      </p:sp>
      <p:sp>
        <p:nvSpPr>
          <p:cNvPr id="15" name="Text 12"/>
          <p:cNvSpPr/>
          <p:nvPr/>
        </p:nvSpPr>
        <p:spPr>
          <a:xfrm>
            <a:off x="4870609" y="3251597"/>
            <a:ext cx="3423285" cy="1470422"/>
          </a:xfrm>
          <a:prstGeom prst="rect">
            <a:avLst/>
          </a:prstGeom>
          <a:noFill/>
          <a:ln/>
        </p:spPr>
        <p:txBody>
          <a:bodyPr wrap="square" lIns="0" tIns="0" rIns="0" bIns="0" rtlCol="0" anchor="t"/>
          <a:lstStyle/>
          <a:p>
            <a:pPr marL="0" indent="0" algn="l">
              <a:lnSpc>
                <a:spcPts val="2300"/>
              </a:lnSpc>
              <a:buNone/>
            </a:pPr>
            <a:r>
              <a:rPr lang="en-US" sz="1400" dirty="0">
                <a:solidFill>
                  <a:srgbClr val="272525"/>
                </a:solidFill>
                <a:latin typeface="Inter" pitchFamily="34" charset="0"/>
                <a:ea typeface="Inter" pitchFamily="34" charset="-122"/>
                <a:cs typeface="Inter" pitchFamily="34" charset="-120"/>
              </a:rPr>
              <a:t>It excels at quickly isolating individual, distinct outliers or "point anomalies" in data. This includes unusual IP addresses, unexpected user behaviors, or suspicious file access attempts.</a:t>
            </a:r>
            <a:endParaRPr lang="en-US" sz="1400" dirty="0"/>
          </a:p>
        </p:txBody>
      </p:sp>
      <p:sp>
        <p:nvSpPr>
          <p:cNvPr id="16" name="Shape 13"/>
          <p:cNvSpPr/>
          <p:nvPr/>
        </p:nvSpPr>
        <p:spPr>
          <a:xfrm>
            <a:off x="643414" y="5388293"/>
            <a:ext cx="7857173" cy="1974652"/>
          </a:xfrm>
          <a:prstGeom prst="roundRect">
            <a:avLst>
              <a:gd name="adj" fmla="val 5557"/>
            </a:avLst>
          </a:prstGeom>
          <a:solidFill>
            <a:srgbClr val="FDFAF7"/>
          </a:solidFill>
          <a:ln/>
        </p:spPr>
      </p:sp>
      <p:sp>
        <p:nvSpPr>
          <p:cNvPr id="17" name="Shape 14"/>
          <p:cNvSpPr/>
          <p:nvPr/>
        </p:nvSpPr>
        <p:spPr>
          <a:xfrm>
            <a:off x="643414" y="5365432"/>
            <a:ext cx="7857173" cy="91440"/>
          </a:xfrm>
          <a:prstGeom prst="roundRect">
            <a:avLst>
              <a:gd name="adj" fmla="val 84440"/>
            </a:avLst>
          </a:prstGeom>
          <a:solidFill>
            <a:srgbClr val="6237C8"/>
          </a:solidFill>
          <a:ln/>
        </p:spPr>
      </p:sp>
      <p:sp>
        <p:nvSpPr>
          <p:cNvPr id="18" name="Shape 15"/>
          <p:cNvSpPr/>
          <p:nvPr/>
        </p:nvSpPr>
        <p:spPr>
          <a:xfrm>
            <a:off x="4296251" y="5112544"/>
            <a:ext cx="551498" cy="551498"/>
          </a:xfrm>
          <a:prstGeom prst="roundRect">
            <a:avLst>
              <a:gd name="adj" fmla="val 165803"/>
            </a:avLst>
          </a:prstGeom>
          <a:solidFill>
            <a:srgbClr val="6237C8"/>
          </a:solidFill>
          <a:ln/>
        </p:spPr>
      </p:sp>
      <p:sp>
        <p:nvSpPr>
          <p:cNvPr id="19" name="Text 16"/>
          <p:cNvSpPr/>
          <p:nvPr/>
        </p:nvSpPr>
        <p:spPr>
          <a:xfrm>
            <a:off x="4461748" y="5250418"/>
            <a:ext cx="220504" cy="275749"/>
          </a:xfrm>
          <a:prstGeom prst="rect">
            <a:avLst/>
          </a:prstGeom>
          <a:noFill/>
          <a:ln/>
        </p:spPr>
        <p:txBody>
          <a:bodyPr wrap="none" lIns="0" tIns="0" rIns="0" bIns="0" rtlCol="0" anchor="t"/>
          <a:lstStyle/>
          <a:p>
            <a:pPr marL="0" indent="0" algn="l">
              <a:lnSpc>
                <a:spcPts val="2750"/>
              </a:lnSpc>
              <a:buNone/>
            </a:pPr>
            <a:r>
              <a:rPr lang="en-US" sz="1700" b="1" dirty="0">
                <a:solidFill>
                  <a:srgbClr val="FFFFFF"/>
                </a:solidFill>
                <a:latin typeface="Petrona Bold" pitchFamily="34" charset="0"/>
                <a:ea typeface="Petrona Bold" pitchFamily="34" charset="-122"/>
                <a:cs typeface="Petrona Bold" pitchFamily="34" charset="-120"/>
              </a:rPr>
              <a:t>3</a:t>
            </a:r>
            <a:endParaRPr lang="en-US" sz="1700" dirty="0"/>
          </a:p>
        </p:txBody>
      </p:sp>
      <p:sp>
        <p:nvSpPr>
          <p:cNvPr id="20" name="Text 17"/>
          <p:cNvSpPr/>
          <p:nvPr/>
        </p:nvSpPr>
        <p:spPr>
          <a:xfrm>
            <a:off x="850106" y="5847874"/>
            <a:ext cx="3741063" cy="315873"/>
          </a:xfrm>
          <a:prstGeom prst="rect">
            <a:avLst/>
          </a:prstGeom>
          <a:noFill/>
          <a:ln/>
        </p:spPr>
        <p:txBody>
          <a:bodyPr wrap="none" lIns="0" tIns="0" rIns="0" bIns="0" rtlCol="0" anchor="t"/>
          <a:lstStyle/>
          <a:p>
            <a:pPr marL="0" indent="0" algn="l">
              <a:lnSpc>
                <a:spcPts val="2450"/>
              </a:lnSpc>
              <a:buNone/>
            </a:pPr>
            <a:r>
              <a:rPr lang="en-US" sz="1950" b="1" dirty="0">
                <a:solidFill>
                  <a:srgbClr val="272525"/>
                </a:solidFill>
                <a:latin typeface="Petrona Bold" pitchFamily="34" charset="0"/>
                <a:ea typeface="Petrona Bold" pitchFamily="34" charset="-122"/>
                <a:cs typeface="Petrona Bold" pitchFamily="34" charset="-120"/>
              </a:rPr>
              <a:t>Reason 3: Complementing LSTM</a:t>
            </a:r>
            <a:endParaRPr lang="en-US" sz="1950" dirty="0"/>
          </a:p>
        </p:txBody>
      </p:sp>
      <p:sp>
        <p:nvSpPr>
          <p:cNvPr id="21" name="Text 18"/>
          <p:cNvSpPr/>
          <p:nvPr/>
        </p:nvSpPr>
        <p:spPr>
          <a:xfrm>
            <a:off x="850106" y="6273998"/>
            <a:ext cx="7443788" cy="882253"/>
          </a:xfrm>
          <a:prstGeom prst="rect">
            <a:avLst/>
          </a:prstGeom>
          <a:noFill/>
          <a:ln/>
        </p:spPr>
        <p:txBody>
          <a:bodyPr wrap="square" lIns="0" tIns="0" rIns="0" bIns="0" rtlCol="0" anchor="t"/>
          <a:lstStyle/>
          <a:p>
            <a:pPr marL="0" indent="0" algn="l">
              <a:lnSpc>
                <a:spcPts val="2300"/>
              </a:lnSpc>
              <a:buNone/>
            </a:pPr>
            <a:r>
              <a:rPr lang="en-US" sz="1400" dirty="0">
                <a:solidFill>
                  <a:srgbClr val="272525"/>
                </a:solidFill>
                <a:latin typeface="Inter" pitchFamily="34" charset="0"/>
                <a:ea typeface="Inter" pitchFamily="34" charset="-122"/>
                <a:cs typeface="Inter" pitchFamily="34" charset="-120"/>
              </a:rPr>
              <a:t>While LSTM focuses on sequential behavior, Isolation Forest effectively catches discrete point anomalies that might otherwise be missed. This synergistic approach provides a more comprehensive detection capability.</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44260" y="1125736"/>
            <a:ext cx="12226409" cy="731044"/>
          </a:xfrm>
          <a:prstGeom prst="rect">
            <a:avLst/>
          </a:prstGeom>
          <a:noFill/>
          <a:ln/>
        </p:spPr>
        <p:txBody>
          <a:bodyPr wrap="none" lIns="0" tIns="0" rIns="0" bIns="0" rtlCol="0" anchor="t"/>
          <a:lstStyle/>
          <a:p>
            <a:pPr marL="0" indent="0" algn="l">
              <a:lnSpc>
                <a:spcPts val="5750"/>
              </a:lnSpc>
              <a:buNone/>
            </a:pPr>
            <a:r>
              <a:rPr lang="en-US" sz="4600" b="1" dirty="0">
                <a:solidFill>
                  <a:srgbClr val="F95F88"/>
                </a:solidFill>
                <a:latin typeface="Petrona Bold" pitchFamily="34" charset="0"/>
                <a:ea typeface="Petrona Bold" pitchFamily="34" charset="-122"/>
                <a:cs typeface="Petrona Bold" pitchFamily="34" charset="-120"/>
              </a:rPr>
              <a:t>How Isolation Forest Works in HealthSentinel</a:t>
            </a:r>
            <a:endParaRPr lang="en-US" sz="4600" dirty="0"/>
          </a:p>
        </p:txBody>
      </p:sp>
      <p:sp>
        <p:nvSpPr>
          <p:cNvPr id="3" name="Shape 1"/>
          <p:cNvSpPr/>
          <p:nvPr/>
        </p:nvSpPr>
        <p:spPr>
          <a:xfrm>
            <a:off x="744260" y="2920008"/>
            <a:ext cx="4238863" cy="3604379"/>
          </a:xfrm>
          <a:prstGeom prst="roundRect">
            <a:avLst>
              <a:gd name="adj" fmla="val 2478"/>
            </a:avLst>
          </a:prstGeom>
          <a:solidFill>
            <a:srgbClr val="FDFAF7"/>
          </a:solidFill>
          <a:ln w="22860">
            <a:solidFill>
              <a:srgbClr val="C6BDDA"/>
            </a:solidFill>
            <a:prstDash val="solid"/>
          </a:ln>
        </p:spPr>
      </p:sp>
      <p:sp>
        <p:nvSpPr>
          <p:cNvPr id="4" name="Shape 2"/>
          <p:cNvSpPr/>
          <p:nvPr/>
        </p:nvSpPr>
        <p:spPr>
          <a:xfrm>
            <a:off x="767120" y="2942868"/>
            <a:ext cx="4193143" cy="212646"/>
          </a:xfrm>
          <a:prstGeom prst="roundRect">
            <a:avLst>
              <a:gd name="adj" fmla="val 29101"/>
            </a:avLst>
          </a:prstGeom>
          <a:solidFill>
            <a:srgbClr val="E0D7F4"/>
          </a:solidFill>
          <a:ln/>
        </p:spPr>
      </p:sp>
      <p:sp>
        <p:nvSpPr>
          <p:cNvPr id="5" name="Text 3"/>
          <p:cNvSpPr/>
          <p:nvPr/>
        </p:nvSpPr>
        <p:spPr>
          <a:xfrm>
            <a:off x="979765" y="3368159"/>
            <a:ext cx="2923937" cy="365522"/>
          </a:xfrm>
          <a:prstGeom prst="rect">
            <a:avLst/>
          </a:prstGeom>
          <a:noFill/>
          <a:ln/>
        </p:spPr>
        <p:txBody>
          <a:bodyPr wrap="none" lIns="0" tIns="0" rIns="0" bIns="0" rtlCol="0" anchor="t"/>
          <a:lstStyle/>
          <a:p>
            <a:pPr marL="0" indent="0" algn="l">
              <a:lnSpc>
                <a:spcPts val="2850"/>
              </a:lnSpc>
              <a:buNone/>
            </a:pPr>
            <a:r>
              <a:rPr lang="en-US" sz="2300" b="1" dirty="0">
                <a:solidFill>
                  <a:srgbClr val="272525"/>
                </a:solidFill>
                <a:latin typeface="Petrona Bold" pitchFamily="34" charset="0"/>
                <a:ea typeface="Petrona Bold" pitchFamily="34" charset="-122"/>
                <a:cs typeface="Petrona Bold" pitchFamily="34" charset="-120"/>
              </a:rPr>
              <a:t>Step 1: Random Splits</a:t>
            </a:r>
            <a:endParaRPr lang="en-US" sz="2300" dirty="0"/>
          </a:p>
        </p:txBody>
      </p:sp>
      <p:sp>
        <p:nvSpPr>
          <p:cNvPr id="6" name="Text 4"/>
          <p:cNvSpPr/>
          <p:nvPr/>
        </p:nvSpPr>
        <p:spPr>
          <a:xfrm>
            <a:off x="979765" y="3861197"/>
            <a:ext cx="3767852" cy="2040969"/>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Isolation Forest constructs an ensemble of random decision trees. Normal data points require many splits to be isolated, whereas anomalies are isolated much quicker with fewer splits.</a:t>
            </a:r>
            <a:endParaRPr lang="en-US" sz="1650" dirty="0"/>
          </a:p>
        </p:txBody>
      </p:sp>
      <p:sp>
        <p:nvSpPr>
          <p:cNvPr id="7" name="Shape 5"/>
          <p:cNvSpPr/>
          <p:nvPr/>
        </p:nvSpPr>
        <p:spPr>
          <a:xfrm>
            <a:off x="5195768" y="2601039"/>
            <a:ext cx="4238863" cy="3923348"/>
          </a:xfrm>
          <a:prstGeom prst="roundRect">
            <a:avLst>
              <a:gd name="adj" fmla="val 2276"/>
            </a:avLst>
          </a:prstGeom>
          <a:solidFill>
            <a:srgbClr val="FDFAF7"/>
          </a:solidFill>
          <a:ln w="22860">
            <a:solidFill>
              <a:srgbClr val="C6BDDA"/>
            </a:solidFill>
            <a:prstDash val="solid"/>
          </a:ln>
        </p:spPr>
      </p:sp>
      <p:sp>
        <p:nvSpPr>
          <p:cNvPr id="8" name="Shape 6"/>
          <p:cNvSpPr/>
          <p:nvPr/>
        </p:nvSpPr>
        <p:spPr>
          <a:xfrm>
            <a:off x="5218628" y="2623899"/>
            <a:ext cx="4193143" cy="212646"/>
          </a:xfrm>
          <a:prstGeom prst="roundRect">
            <a:avLst>
              <a:gd name="adj" fmla="val 29101"/>
            </a:avLst>
          </a:prstGeom>
          <a:solidFill>
            <a:srgbClr val="E0D7F4"/>
          </a:solidFill>
          <a:ln/>
        </p:spPr>
      </p:sp>
      <p:sp>
        <p:nvSpPr>
          <p:cNvPr id="9" name="Text 7"/>
          <p:cNvSpPr/>
          <p:nvPr/>
        </p:nvSpPr>
        <p:spPr>
          <a:xfrm>
            <a:off x="5431274" y="3049191"/>
            <a:ext cx="3767852" cy="731044"/>
          </a:xfrm>
          <a:prstGeom prst="rect">
            <a:avLst/>
          </a:prstGeom>
          <a:noFill/>
          <a:ln/>
        </p:spPr>
        <p:txBody>
          <a:bodyPr wrap="square" lIns="0" tIns="0" rIns="0" bIns="0" rtlCol="0" anchor="t"/>
          <a:lstStyle/>
          <a:p>
            <a:pPr marL="0" indent="0" algn="l">
              <a:lnSpc>
                <a:spcPts val="2850"/>
              </a:lnSpc>
              <a:buNone/>
            </a:pPr>
            <a:r>
              <a:rPr lang="en-US" sz="2300" b="1" dirty="0">
                <a:solidFill>
                  <a:srgbClr val="272525"/>
                </a:solidFill>
                <a:latin typeface="Petrona Bold" pitchFamily="34" charset="0"/>
                <a:ea typeface="Petrona Bold" pitchFamily="34" charset="-122"/>
                <a:cs typeface="Petrona Bold" pitchFamily="34" charset="-120"/>
              </a:rPr>
              <a:t>Step 2: Anomaly Score Calculation</a:t>
            </a:r>
            <a:endParaRPr lang="en-US" sz="2300" dirty="0"/>
          </a:p>
        </p:txBody>
      </p:sp>
      <p:sp>
        <p:nvSpPr>
          <p:cNvPr id="10" name="Text 8"/>
          <p:cNvSpPr/>
          <p:nvPr/>
        </p:nvSpPr>
        <p:spPr>
          <a:xfrm>
            <a:off x="5431274" y="3907750"/>
            <a:ext cx="3767852" cy="2381131"/>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The "shorter" the path to isolate a data point within the trees, the stronger its anomaly score. This identifies examples such as failed login bursts, sudden large data transfers, unexpected system scanning, or rare API calls.</a:t>
            </a:r>
            <a:endParaRPr lang="en-US" sz="1650" dirty="0"/>
          </a:p>
        </p:txBody>
      </p:sp>
      <p:sp>
        <p:nvSpPr>
          <p:cNvPr id="11" name="Shape 9"/>
          <p:cNvSpPr/>
          <p:nvPr/>
        </p:nvSpPr>
        <p:spPr>
          <a:xfrm>
            <a:off x="9647277" y="2282071"/>
            <a:ext cx="4238863" cy="4242316"/>
          </a:xfrm>
          <a:prstGeom prst="roundRect">
            <a:avLst>
              <a:gd name="adj" fmla="val 2107"/>
            </a:avLst>
          </a:prstGeom>
          <a:solidFill>
            <a:srgbClr val="FDFAF7"/>
          </a:solidFill>
          <a:ln w="22860">
            <a:solidFill>
              <a:srgbClr val="C6BDDA"/>
            </a:solidFill>
            <a:prstDash val="solid"/>
          </a:ln>
        </p:spPr>
      </p:sp>
      <p:sp>
        <p:nvSpPr>
          <p:cNvPr id="12" name="Shape 10"/>
          <p:cNvSpPr/>
          <p:nvPr/>
        </p:nvSpPr>
        <p:spPr>
          <a:xfrm>
            <a:off x="9670137" y="2304931"/>
            <a:ext cx="4193143" cy="212646"/>
          </a:xfrm>
          <a:prstGeom prst="roundRect">
            <a:avLst>
              <a:gd name="adj" fmla="val 29101"/>
            </a:avLst>
          </a:prstGeom>
          <a:solidFill>
            <a:srgbClr val="E0D7F4"/>
          </a:solidFill>
          <a:ln/>
        </p:spPr>
      </p:sp>
      <p:sp>
        <p:nvSpPr>
          <p:cNvPr id="13" name="Text 11"/>
          <p:cNvSpPr/>
          <p:nvPr/>
        </p:nvSpPr>
        <p:spPr>
          <a:xfrm>
            <a:off x="9882783" y="2730222"/>
            <a:ext cx="3767852" cy="731044"/>
          </a:xfrm>
          <a:prstGeom prst="rect">
            <a:avLst/>
          </a:prstGeom>
          <a:noFill/>
          <a:ln/>
        </p:spPr>
        <p:txBody>
          <a:bodyPr wrap="square" lIns="0" tIns="0" rIns="0" bIns="0" rtlCol="0" anchor="t"/>
          <a:lstStyle/>
          <a:p>
            <a:pPr marL="0" indent="0" algn="l">
              <a:lnSpc>
                <a:spcPts val="2850"/>
              </a:lnSpc>
              <a:buNone/>
            </a:pPr>
            <a:r>
              <a:rPr lang="en-US" sz="2300" b="1" dirty="0">
                <a:solidFill>
                  <a:srgbClr val="272525"/>
                </a:solidFill>
                <a:latin typeface="Petrona Bold" pitchFamily="34" charset="0"/>
                <a:ea typeface="Petrona Bold" pitchFamily="34" charset="-122"/>
                <a:cs typeface="Petrona Bold" pitchFamily="34" charset="-120"/>
              </a:rPr>
              <a:t>Step 3: Combining with LSTM Output</a:t>
            </a:r>
            <a:endParaRPr lang="en-US" sz="2300" dirty="0"/>
          </a:p>
        </p:txBody>
      </p:sp>
      <p:sp>
        <p:nvSpPr>
          <p:cNvPr id="14" name="Text 12"/>
          <p:cNvSpPr/>
          <p:nvPr/>
        </p:nvSpPr>
        <p:spPr>
          <a:xfrm>
            <a:off x="9882783" y="3588782"/>
            <a:ext cx="3767852" cy="1700808"/>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We integrate the Isolation Forest anomaly score with the LSTM reconstruction error. This combined metric provides a more nuanced and accurate assessment of threat levels.</a:t>
            </a:r>
            <a:endParaRPr lang="en-US" sz="1650" dirty="0"/>
          </a:p>
        </p:txBody>
      </p:sp>
      <p:sp>
        <p:nvSpPr>
          <p:cNvPr id="15" name="Text 13"/>
          <p:cNvSpPr/>
          <p:nvPr/>
        </p:nvSpPr>
        <p:spPr>
          <a:xfrm>
            <a:off x="744260" y="6763583"/>
            <a:ext cx="13141881" cy="340162"/>
          </a:xfrm>
          <a:prstGeom prst="rect">
            <a:avLst/>
          </a:prstGeom>
          <a:noFill/>
          <a:ln/>
        </p:spPr>
        <p:txBody>
          <a:bodyPr wrap="non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This dual approach significantly reduces false positives and ensures more accurate detection of multifaceted cyber threats.</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743200" y="2221419"/>
            <a:ext cx="9244013" cy="1569660"/>
          </a:xfrm>
          <a:prstGeom prst="rect">
            <a:avLst/>
          </a:prstGeom>
          <a:solidFill>
            <a:schemeClr val="tx2">
              <a:lumMod val="40000"/>
              <a:lumOff val="60000"/>
            </a:schemeClr>
          </a:solidFill>
        </p:spPr>
        <p:txBody>
          <a:bodyPr wrap="square">
            <a:spAutoFit/>
          </a:bodyPr>
          <a:lstStyle/>
          <a:p>
            <a:pPr lvl="0"/>
            <a:r>
              <a:rPr lang="en-US" sz="9600" dirty="0" smtClean="0">
                <a:solidFill>
                  <a:prstClr val="black"/>
                </a:solidFill>
              </a:rPr>
              <a:t>      Thank </a:t>
            </a:r>
            <a:r>
              <a:rPr lang="en-US" sz="9600" dirty="0">
                <a:solidFill>
                  <a:prstClr val="black"/>
                </a:solidFill>
              </a:rPr>
              <a:t>you </a:t>
            </a:r>
            <a:endParaRPr lang="en-US" sz="9600" dirty="0">
              <a:solidFill>
                <a:prstClr val="black"/>
              </a:solidFill>
            </a:endParaRPr>
          </a:p>
        </p:txBody>
      </p:sp>
    </p:spTree>
    <p:extLst>
      <p:ext uri="{BB962C8B-B14F-4D97-AF65-F5344CB8AC3E}">
        <p14:creationId xmlns:p14="http://schemas.microsoft.com/office/powerpoint/2010/main" val="36202041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TotalTime>
  <Words>985</Words>
  <Application>Microsoft Office PowerPoint</Application>
  <PresentationFormat>Custom</PresentationFormat>
  <Paragraphs>78</Paragraphs>
  <Slides>9</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Inter</vt:lpstr>
      <vt:lpstr>Aptos</vt:lpstr>
      <vt:lpstr>Calibri</vt:lpstr>
      <vt:lpstr>Petrona Bold</vt:lpstr>
      <vt:lpstr>Petrona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Brett Lopes</dc:creator>
  <cp:lastModifiedBy>admin</cp:lastModifiedBy>
  <cp:revision>4</cp:revision>
  <dcterms:created xsi:type="dcterms:W3CDTF">2025-11-13T15:59:10Z</dcterms:created>
  <dcterms:modified xsi:type="dcterms:W3CDTF">2025-11-13T16:37:07Z</dcterms:modified>
</cp:coreProperties>
</file>